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315" r:id="rId3"/>
    <p:sldId id="257" r:id="rId4"/>
    <p:sldId id="265" r:id="rId5"/>
    <p:sldId id="268" r:id="rId6"/>
    <p:sldId id="271" r:id="rId7"/>
    <p:sldId id="272" r:id="rId8"/>
    <p:sldId id="338" r:id="rId9"/>
    <p:sldId id="329" r:id="rId10"/>
    <p:sldId id="273" r:id="rId11"/>
    <p:sldId id="274" r:id="rId12"/>
    <p:sldId id="326" r:id="rId13"/>
    <p:sldId id="328" r:id="rId14"/>
    <p:sldId id="275" r:id="rId15"/>
    <p:sldId id="280" r:id="rId16"/>
    <p:sldId id="278" r:id="rId17"/>
    <p:sldId id="281" r:id="rId18"/>
    <p:sldId id="282" r:id="rId19"/>
    <p:sldId id="284" r:id="rId20"/>
    <p:sldId id="276" r:id="rId21"/>
    <p:sldId id="285" r:id="rId22"/>
    <p:sldId id="294" r:id="rId23"/>
    <p:sldId id="267" r:id="rId24"/>
    <p:sldId id="290" r:id="rId25"/>
    <p:sldId id="292" r:id="rId26"/>
    <p:sldId id="300" r:id="rId27"/>
    <p:sldId id="301" r:id="rId28"/>
    <p:sldId id="307" r:id="rId29"/>
    <p:sldId id="304" r:id="rId30"/>
    <p:sldId id="305" r:id="rId31"/>
    <p:sldId id="308" r:id="rId32"/>
    <p:sldId id="299" r:id="rId33"/>
    <p:sldId id="309" r:id="rId34"/>
    <p:sldId id="313" r:id="rId35"/>
    <p:sldId id="314" r:id="rId36"/>
    <p:sldId id="316" r:id="rId37"/>
    <p:sldId id="317" r:id="rId38"/>
    <p:sldId id="318" r:id="rId39"/>
    <p:sldId id="319" r:id="rId40"/>
    <p:sldId id="320" r:id="rId41"/>
    <p:sldId id="321" r:id="rId42"/>
    <p:sldId id="323" r:id="rId43"/>
    <p:sldId id="324" r:id="rId44"/>
    <p:sldId id="325" r:id="rId45"/>
    <p:sldId id="303" r:id="rId46"/>
    <p:sldId id="310" r:id="rId47"/>
    <p:sldId id="311" r:id="rId48"/>
    <p:sldId id="298" r:id="rId49"/>
    <p:sldId id="269" r:id="rId50"/>
    <p:sldId id="288" r:id="rId51"/>
    <p:sldId id="335" r:id="rId52"/>
    <p:sldId id="334" r:id="rId53"/>
    <p:sldId id="336" r:id="rId54"/>
    <p:sldId id="337" r:id="rId55"/>
    <p:sldId id="295" r:id="rId56"/>
    <p:sldId id="333" r:id="rId57"/>
    <p:sldId id="330" r:id="rId58"/>
    <p:sldId id="331" r:id="rId59"/>
    <p:sldId id="332" r:id="rId60"/>
    <p:sldId id="297" r:id="rId61"/>
    <p:sldId id="29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33"/>
    <p:restoredTop sz="96928"/>
  </p:normalViewPr>
  <p:slideViewPr>
    <p:cSldViewPr snapToGrid="0">
      <p:cViewPr>
        <p:scale>
          <a:sx n="113" d="100"/>
          <a:sy n="113" d="100"/>
        </p:scale>
        <p:origin x="14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A2A689-F185-40B1-A513-1087080F626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A0C168D-2958-4834-A55E-34A81001412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Define the problem</a:t>
          </a:r>
        </a:p>
      </dgm:t>
    </dgm:pt>
    <dgm:pt modelId="{E8851BA8-E989-4E95-897A-5AAE6FD8CC3B}" type="parTrans" cxnId="{7536615F-FE71-412E-8E88-B6A562BF4C24}">
      <dgm:prSet/>
      <dgm:spPr/>
      <dgm:t>
        <a:bodyPr/>
        <a:lstStyle/>
        <a:p>
          <a:endParaRPr lang="en-US"/>
        </a:p>
      </dgm:t>
    </dgm:pt>
    <dgm:pt modelId="{142DFAED-7D67-491E-BC7B-E6DF0AD64E7C}" type="sibTrans" cxnId="{7536615F-FE71-412E-8E88-B6A562BF4C24}">
      <dgm:prSet/>
      <dgm:spPr/>
      <dgm:t>
        <a:bodyPr/>
        <a:lstStyle/>
        <a:p>
          <a:endParaRPr lang="en-US"/>
        </a:p>
      </dgm:t>
    </dgm:pt>
    <dgm:pt modelId="{F7E84DFA-59D5-4AF7-9630-7106311F42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Acquire the data</a:t>
          </a:r>
        </a:p>
      </dgm:t>
    </dgm:pt>
    <dgm:pt modelId="{D59793FA-0D09-4C9C-8215-E98852D98C62}" type="parTrans" cxnId="{D079B5F8-42F1-4668-8A39-B4FFA92EC7AB}">
      <dgm:prSet/>
      <dgm:spPr/>
      <dgm:t>
        <a:bodyPr/>
        <a:lstStyle/>
        <a:p>
          <a:endParaRPr lang="en-US"/>
        </a:p>
      </dgm:t>
    </dgm:pt>
    <dgm:pt modelId="{49C401F0-EFA9-4051-9F1B-16057523A170}" type="sibTrans" cxnId="{D079B5F8-42F1-4668-8A39-B4FFA92EC7AB}">
      <dgm:prSet/>
      <dgm:spPr/>
      <dgm:t>
        <a:bodyPr/>
        <a:lstStyle/>
        <a:p>
          <a:endParaRPr lang="en-US"/>
        </a:p>
      </dgm:t>
    </dgm:pt>
    <dgm:pt modelId="{928626F5-6D00-4371-9D27-B73F56A4C12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Design the evaluation</a:t>
          </a:r>
        </a:p>
      </dgm:t>
    </dgm:pt>
    <dgm:pt modelId="{08C48209-5836-4684-B5BB-857A5E7E7B34}" type="parTrans" cxnId="{5D235EDF-F709-40E8-8E44-63FB23289279}">
      <dgm:prSet/>
      <dgm:spPr/>
      <dgm:t>
        <a:bodyPr/>
        <a:lstStyle/>
        <a:p>
          <a:endParaRPr lang="en-US"/>
        </a:p>
      </dgm:t>
    </dgm:pt>
    <dgm:pt modelId="{DF2C2D67-73C7-417F-9671-AB8A51D6253E}" type="sibTrans" cxnId="{5D235EDF-F709-40E8-8E44-63FB23289279}">
      <dgm:prSet/>
      <dgm:spPr/>
      <dgm:t>
        <a:bodyPr/>
        <a:lstStyle/>
        <a:p>
          <a:endParaRPr lang="en-US"/>
        </a:p>
      </dgm:t>
    </dgm:pt>
    <dgm:pt modelId="{A4BD47CB-AFFC-4B9C-B2DF-7CBA235246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Build a model</a:t>
          </a:r>
        </a:p>
      </dgm:t>
    </dgm:pt>
    <dgm:pt modelId="{1E133877-58F6-4725-AF1A-97B6D1EE791F}" type="parTrans" cxnId="{E51451EB-F501-475A-88EB-22923C988130}">
      <dgm:prSet/>
      <dgm:spPr/>
      <dgm:t>
        <a:bodyPr/>
        <a:lstStyle/>
        <a:p>
          <a:endParaRPr lang="en-US"/>
        </a:p>
      </dgm:t>
    </dgm:pt>
    <dgm:pt modelId="{B0634E0C-CB24-47B1-A7A8-71E8EA654566}" type="sibTrans" cxnId="{E51451EB-F501-475A-88EB-22923C988130}">
      <dgm:prSet/>
      <dgm:spPr/>
      <dgm:t>
        <a:bodyPr/>
        <a:lstStyle/>
        <a:p>
          <a:endParaRPr lang="en-US"/>
        </a:p>
      </dgm:t>
    </dgm:pt>
    <dgm:pt modelId="{1556FE4B-8C70-46CB-B3A3-B2F2E8774A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Iterate on the model</a:t>
          </a:r>
        </a:p>
      </dgm:t>
    </dgm:pt>
    <dgm:pt modelId="{7CA30CC6-8702-46FC-9271-943165B1B139}" type="parTrans" cxnId="{7A07E2E1-430F-4509-837D-D1A5371D7123}">
      <dgm:prSet/>
      <dgm:spPr/>
      <dgm:t>
        <a:bodyPr/>
        <a:lstStyle/>
        <a:p>
          <a:endParaRPr lang="en-US"/>
        </a:p>
      </dgm:t>
    </dgm:pt>
    <dgm:pt modelId="{F8D9901F-C035-43D2-84C0-247261ABF42C}" type="sibTrans" cxnId="{7A07E2E1-430F-4509-837D-D1A5371D7123}">
      <dgm:prSet/>
      <dgm:spPr/>
      <dgm:t>
        <a:bodyPr/>
        <a:lstStyle/>
        <a:p>
          <a:endParaRPr lang="en-US"/>
        </a:p>
      </dgm:t>
    </dgm:pt>
    <dgm:pt modelId="{41E8128A-04E3-462B-A625-C6201AA9C5C6}" type="pres">
      <dgm:prSet presAssocID="{DEA2A689-F185-40B1-A513-1087080F6265}" presName="root" presStyleCnt="0">
        <dgm:presLayoutVars>
          <dgm:dir/>
          <dgm:resizeHandles val="exact"/>
        </dgm:presLayoutVars>
      </dgm:prSet>
      <dgm:spPr/>
    </dgm:pt>
    <dgm:pt modelId="{F5A2318E-1F19-4DEF-9726-EEB505151F6D}" type="pres">
      <dgm:prSet presAssocID="{2A0C168D-2958-4834-A55E-34A810014122}" presName="compNode" presStyleCnt="0"/>
      <dgm:spPr/>
    </dgm:pt>
    <dgm:pt modelId="{E53E0655-3E39-47B0-8761-88CB3FB187F7}" type="pres">
      <dgm:prSet presAssocID="{2A0C168D-2958-4834-A55E-34A81001412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C1FE1E1-80CC-4731-BB5B-609876B52D23}" type="pres">
      <dgm:prSet presAssocID="{2A0C168D-2958-4834-A55E-34A81001412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371737F-027A-44D4-A8DE-CF2A35AFF4EB}" type="pres">
      <dgm:prSet presAssocID="{2A0C168D-2958-4834-A55E-34A810014122}" presName="spaceRect" presStyleCnt="0"/>
      <dgm:spPr/>
    </dgm:pt>
    <dgm:pt modelId="{993758E5-CE6D-4B5E-9C5A-BE1F9408E4E5}" type="pres">
      <dgm:prSet presAssocID="{2A0C168D-2958-4834-A55E-34A810014122}" presName="textRect" presStyleLbl="revTx" presStyleIdx="0" presStyleCnt="5">
        <dgm:presLayoutVars>
          <dgm:chMax val="1"/>
          <dgm:chPref val="1"/>
        </dgm:presLayoutVars>
      </dgm:prSet>
      <dgm:spPr/>
    </dgm:pt>
    <dgm:pt modelId="{831C5C4F-3EE8-4272-8831-EA830A7B865C}" type="pres">
      <dgm:prSet presAssocID="{142DFAED-7D67-491E-BC7B-E6DF0AD64E7C}" presName="sibTrans" presStyleCnt="0"/>
      <dgm:spPr/>
    </dgm:pt>
    <dgm:pt modelId="{B858504B-D28E-40BF-A8EB-95932B59A55B}" type="pres">
      <dgm:prSet presAssocID="{F7E84DFA-59D5-4AF7-9630-7106311F4291}" presName="compNode" presStyleCnt="0"/>
      <dgm:spPr/>
    </dgm:pt>
    <dgm:pt modelId="{8C323FD9-8A9B-491B-90FB-87E84979944D}" type="pres">
      <dgm:prSet presAssocID="{F7E84DFA-59D5-4AF7-9630-7106311F4291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3C13BAB-8E7E-4114-B91E-98AC6F7D7E6C}" type="pres">
      <dgm:prSet presAssocID="{F7E84DFA-59D5-4AF7-9630-7106311F429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B06CB25-059F-45D8-A943-1D7C82FCD8FB}" type="pres">
      <dgm:prSet presAssocID="{F7E84DFA-59D5-4AF7-9630-7106311F4291}" presName="spaceRect" presStyleCnt="0"/>
      <dgm:spPr/>
    </dgm:pt>
    <dgm:pt modelId="{24D5261F-F3AF-496D-B159-7EC69CD4C1F4}" type="pres">
      <dgm:prSet presAssocID="{F7E84DFA-59D5-4AF7-9630-7106311F4291}" presName="textRect" presStyleLbl="revTx" presStyleIdx="1" presStyleCnt="5">
        <dgm:presLayoutVars>
          <dgm:chMax val="1"/>
          <dgm:chPref val="1"/>
        </dgm:presLayoutVars>
      </dgm:prSet>
      <dgm:spPr/>
    </dgm:pt>
    <dgm:pt modelId="{5C78758A-9D78-44AE-8AE0-0006B5EEA1B7}" type="pres">
      <dgm:prSet presAssocID="{49C401F0-EFA9-4051-9F1B-16057523A170}" presName="sibTrans" presStyleCnt="0"/>
      <dgm:spPr/>
    </dgm:pt>
    <dgm:pt modelId="{244D3796-70E8-45EF-89C4-C0365F2437F1}" type="pres">
      <dgm:prSet presAssocID="{928626F5-6D00-4371-9D27-B73F56A4C128}" presName="compNode" presStyleCnt="0"/>
      <dgm:spPr/>
    </dgm:pt>
    <dgm:pt modelId="{369EE234-6468-40DA-8003-07F1E0091F75}" type="pres">
      <dgm:prSet presAssocID="{928626F5-6D00-4371-9D27-B73F56A4C128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A3CE39F-2091-48F2-BBB9-673E3DE5C7E1}" type="pres">
      <dgm:prSet presAssocID="{928626F5-6D00-4371-9D27-B73F56A4C12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5EBEE131-7A69-461F-BEA6-46900D04DA4D}" type="pres">
      <dgm:prSet presAssocID="{928626F5-6D00-4371-9D27-B73F56A4C128}" presName="spaceRect" presStyleCnt="0"/>
      <dgm:spPr/>
    </dgm:pt>
    <dgm:pt modelId="{500925BD-1A6E-4AC1-95A8-83103BB5AF7A}" type="pres">
      <dgm:prSet presAssocID="{928626F5-6D00-4371-9D27-B73F56A4C128}" presName="textRect" presStyleLbl="revTx" presStyleIdx="2" presStyleCnt="5">
        <dgm:presLayoutVars>
          <dgm:chMax val="1"/>
          <dgm:chPref val="1"/>
        </dgm:presLayoutVars>
      </dgm:prSet>
      <dgm:spPr/>
    </dgm:pt>
    <dgm:pt modelId="{B4AFDABD-743E-4125-A301-5C56B35B31CC}" type="pres">
      <dgm:prSet presAssocID="{DF2C2D67-73C7-417F-9671-AB8A51D6253E}" presName="sibTrans" presStyleCnt="0"/>
      <dgm:spPr/>
    </dgm:pt>
    <dgm:pt modelId="{6B27F48A-B7DF-4A5E-92CA-B417351A5C21}" type="pres">
      <dgm:prSet presAssocID="{A4BD47CB-AFFC-4B9C-B2DF-7CBA235246F2}" presName="compNode" presStyleCnt="0"/>
      <dgm:spPr/>
    </dgm:pt>
    <dgm:pt modelId="{E1621776-1DCE-446D-A4E2-7CB606C31F58}" type="pres">
      <dgm:prSet presAssocID="{A4BD47CB-AFFC-4B9C-B2DF-7CBA235246F2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41ABD7DF-86F8-4DEA-A38A-D8B462EAF1FC}" type="pres">
      <dgm:prSet presAssocID="{A4BD47CB-AFFC-4B9C-B2DF-7CBA235246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4B80639-0348-4CCB-98B0-C6214D64BF86}" type="pres">
      <dgm:prSet presAssocID="{A4BD47CB-AFFC-4B9C-B2DF-7CBA235246F2}" presName="spaceRect" presStyleCnt="0"/>
      <dgm:spPr/>
    </dgm:pt>
    <dgm:pt modelId="{FA0C55B2-1104-4563-A872-1D484A929CF3}" type="pres">
      <dgm:prSet presAssocID="{A4BD47CB-AFFC-4B9C-B2DF-7CBA235246F2}" presName="textRect" presStyleLbl="revTx" presStyleIdx="3" presStyleCnt="5">
        <dgm:presLayoutVars>
          <dgm:chMax val="1"/>
          <dgm:chPref val="1"/>
        </dgm:presLayoutVars>
      </dgm:prSet>
      <dgm:spPr/>
    </dgm:pt>
    <dgm:pt modelId="{4CC45485-993A-4861-BEA6-F0343EDD73E8}" type="pres">
      <dgm:prSet presAssocID="{B0634E0C-CB24-47B1-A7A8-71E8EA654566}" presName="sibTrans" presStyleCnt="0"/>
      <dgm:spPr/>
    </dgm:pt>
    <dgm:pt modelId="{34CBD8EF-6F11-4BCD-AFEB-3C5C25FBB382}" type="pres">
      <dgm:prSet presAssocID="{1556FE4B-8C70-46CB-B3A3-B2F2E8774A26}" presName="compNode" presStyleCnt="0"/>
      <dgm:spPr/>
    </dgm:pt>
    <dgm:pt modelId="{3F066D97-D7A7-452D-A3B0-6A29B19990EB}" type="pres">
      <dgm:prSet presAssocID="{1556FE4B-8C70-46CB-B3A3-B2F2E8774A26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51500D7-EDCA-4465-BEA6-894EA1F713C2}" type="pres">
      <dgm:prSet presAssocID="{1556FE4B-8C70-46CB-B3A3-B2F2E8774A2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FCF23F31-B198-46A8-91D9-7AFD10275FD7}" type="pres">
      <dgm:prSet presAssocID="{1556FE4B-8C70-46CB-B3A3-B2F2E8774A26}" presName="spaceRect" presStyleCnt="0"/>
      <dgm:spPr/>
    </dgm:pt>
    <dgm:pt modelId="{5BBBA669-9BC2-4BCD-97B2-32DECA8780EA}" type="pres">
      <dgm:prSet presAssocID="{1556FE4B-8C70-46CB-B3A3-B2F2E8774A2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63FCA29-89D3-5947-8AEC-0A2C38BE29B5}" type="presOf" srcId="{928626F5-6D00-4371-9D27-B73F56A4C128}" destId="{500925BD-1A6E-4AC1-95A8-83103BB5AF7A}" srcOrd="0" destOrd="0" presId="urn:microsoft.com/office/officeart/2018/5/layout/IconLeafLabelList"/>
    <dgm:cxn modelId="{7536615F-FE71-412E-8E88-B6A562BF4C24}" srcId="{DEA2A689-F185-40B1-A513-1087080F6265}" destId="{2A0C168D-2958-4834-A55E-34A810014122}" srcOrd="0" destOrd="0" parTransId="{E8851BA8-E989-4E95-897A-5AAE6FD8CC3B}" sibTransId="{142DFAED-7D67-491E-BC7B-E6DF0AD64E7C}"/>
    <dgm:cxn modelId="{4730BE75-51AA-B64E-8A1F-F8450B8FB02B}" type="presOf" srcId="{F7E84DFA-59D5-4AF7-9630-7106311F4291}" destId="{24D5261F-F3AF-496D-B159-7EC69CD4C1F4}" srcOrd="0" destOrd="0" presId="urn:microsoft.com/office/officeart/2018/5/layout/IconLeafLabelList"/>
    <dgm:cxn modelId="{E03D11C5-6D03-0D4E-96CA-1987F90577DA}" type="presOf" srcId="{DEA2A689-F185-40B1-A513-1087080F6265}" destId="{41E8128A-04E3-462B-A625-C6201AA9C5C6}" srcOrd="0" destOrd="0" presId="urn:microsoft.com/office/officeart/2018/5/layout/IconLeafLabelList"/>
    <dgm:cxn modelId="{DE5BB8D4-0880-3B4D-B08A-4A2431ECE990}" type="presOf" srcId="{A4BD47CB-AFFC-4B9C-B2DF-7CBA235246F2}" destId="{FA0C55B2-1104-4563-A872-1D484A929CF3}" srcOrd="0" destOrd="0" presId="urn:microsoft.com/office/officeart/2018/5/layout/IconLeafLabelList"/>
    <dgm:cxn modelId="{1C5DC2DE-29DE-F441-B31B-F03C788BD3AF}" type="presOf" srcId="{1556FE4B-8C70-46CB-B3A3-B2F2E8774A26}" destId="{5BBBA669-9BC2-4BCD-97B2-32DECA8780EA}" srcOrd="0" destOrd="0" presId="urn:microsoft.com/office/officeart/2018/5/layout/IconLeafLabelList"/>
    <dgm:cxn modelId="{5D235EDF-F709-40E8-8E44-63FB23289279}" srcId="{DEA2A689-F185-40B1-A513-1087080F6265}" destId="{928626F5-6D00-4371-9D27-B73F56A4C128}" srcOrd="2" destOrd="0" parTransId="{08C48209-5836-4684-B5BB-857A5E7E7B34}" sibTransId="{DF2C2D67-73C7-417F-9671-AB8A51D6253E}"/>
    <dgm:cxn modelId="{7A07E2E1-430F-4509-837D-D1A5371D7123}" srcId="{DEA2A689-F185-40B1-A513-1087080F6265}" destId="{1556FE4B-8C70-46CB-B3A3-B2F2E8774A26}" srcOrd="4" destOrd="0" parTransId="{7CA30CC6-8702-46FC-9271-943165B1B139}" sibTransId="{F8D9901F-C035-43D2-84C0-247261ABF42C}"/>
    <dgm:cxn modelId="{E51451EB-F501-475A-88EB-22923C988130}" srcId="{DEA2A689-F185-40B1-A513-1087080F6265}" destId="{A4BD47CB-AFFC-4B9C-B2DF-7CBA235246F2}" srcOrd="3" destOrd="0" parTransId="{1E133877-58F6-4725-AF1A-97B6D1EE791F}" sibTransId="{B0634E0C-CB24-47B1-A7A8-71E8EA654566}"/>
    <dgm:cxn modelId="{D079B5F8-42F1-4668-8A39-B4FFA92EC7AB}" srcId="{DEA2A689-F185-40B1-A513-1087080F6265}" destId="{F7E84DFA-59D5-4AF7-9630-7106311F4291}" srcOrd="1" destOrd="0" parTransId="{D59793FA-0D09-4C9C-8215-E98852D98C62}" sibTransId="{49C401F0-EFA9-4051-9F1B-16057523A170}"/>
    <dgm:cxn modelId="{7148EFFD-DC4A-EC4E-A07E-8C68574CA929}" type="presOf" srcId="{2A0C168D-2958-4834-A55E-34A810014122}" destId="{993758E5-CE6D-4B5E-9C5A-BE1F9408E4E5}" srcOrd="0" destOrd="0" presId="urn:microsoft.com/office/officeart/2018/5/layout/IconLeafLabelList"/>
    <dgm:cxn modelId="{67B8538B-270E-6A4C-B13B-273FD1A6F810}" type="presParOf" srcId="{41E8128A-04E3-462B-A625-C6201AA9C5C6}" destId="{F5A2318E-1F19-4DEF-9726-EEB505151F6D}" srcOrd="0" destOrd="0" presId="urn:microsoft.com/office/officeart/2018/5/layout/IconLeafLabelList"/>
    <dgm:cxn modelId="{91BEEF14-DB73-024F-A252-4E952AE766D9}" type="presParOf" srcId="{F5A2318E-1F19-4DEF-9726-EEB505151F6D}" destId="{E53E0655-3E39-47B0-8761-88CB3FB187F7}" srcOrd="0" destOrd="0" presId="urn:microsoft.com/office/officeart/2018/5/layout/IconLeafLabelList"/>
    <dgm:cxn modelId="{48758A7C-B8E4-7046-BACF-D897DD22DF2F}" type="presParOf" srcId="{F5A2318E-1F19-4DEF-9726-EEB505151F6D}" destId="{CC1FE1E1-80CC-4731-BB5B-609876B52D23}" srcOrd="1" destOrd="0" presId="urn:microsoft.com/office/officeart/2018/5/layout/IconLeafLabelList"/>
    <dgm:cxn modelId="{EF7A1F4A-EB11-F74B-B219-FEBA704BEB65}" type="presParOf" srcId="{F5A2318E-1F19-4DEF-9726-EEB505151F6D}" destId="{0371737F-027A-44D4-A8DE-CF2A35AFF4EB}" srcOrd="2" destOrd="0" presId="urn:microsoft.com/office/officeart/2018/5/layout/IconLeafLabelList"/>
    <dgm:cxn modelId="{75E15C36-A5E9-B742-84D9-92270A57A706}" type="presParOf" srcId="{F5A2318E-1F19-4DEF-9726-EEB505151F6D}" destId="{993758E5-CE6D-4B5E-9C5A-BE1F9408E4E5}" srcOrd="3" destOrd="0" presId="urn:microsoft.com/office/officeart/2018/5/layout/IconLeafLabelList"/>
    <dgm:cxn modelId="{A18D59CF-F004-EC4A-B338-3E9C8CD9CB7B}" type="presParOf" srcId="{41E8128A-04E3-462B-A625-C6201AA9C5C6}" destId="{831C5C4F-3EE8-4272-8831-EA830A7B865C}" srcOrd="1" destOrd="0" presId="urn:microsoft.com/office/officeart/2018/5/layout/IconLeafLabelList"/>
    <dgm:cxn modelId="{773B055F-121F-B146-B2B0-75E6D7AC036B}" type="presParOf" srcId="{41E8128A-04E3-462B-A625-C6201AA9C5C6}" destId="{B858504B-D28E-40BF-A8EB-95932B59A55B}" srcOrd="2" destOrd="0" presId="urn:microsoft.com/office/officeart/2018/5/layout/IconLeafLabelList"/>
    <dgm:cxn modelId="{D4D8F0BF-5E81-5246-A6BC-00395AAA7C1F}" type="presParOf" srcId="{B858504B-D28E-40BF-A8EB-95932B59A55B}" destId="{8C323FD9-8A9B-491B-90FB-87E84979944D}" srcOrd="0" destOrd="0" presId="urn:microsoft.com/office/officeart/2018/5/layout/IconLeafLabelList"/>
    <dgm:cxn modelId="{7A8F39A8-DD15-3945-BDBB-FA2162A27A93}" type="presParOf" srcId="{B858504B-D28E-40BF-A8EB-95932B59A55B}" destId="{13C13BAB-8E7E-4114-B91E-98AC6F7D7E6C}" srcOrd="1" destOrd="0" presId="urn:microsoft.com/office/officeart/2018/5/layout/IconLeafLabelList"/>
    <dgm:cxn modelId="{30011171-307E-D344-88D9-5FFED76FBBC4}" type="presParOf" srcId="{B858504B-D28E-40BF-A8EB-95932B59A55B}" destId="{6B06CB25-059F-45D8-A943-1D7C82FCD8FB}" srcOrd="2" destOrd="0" presId="urn:microsoft.com/office/officeart/2018/5/layout/IconLeafLabelList"/>
    <dgm:cxn modelId="{286B98FD-C5D3-F047-956F-E0F95568744F}" type="presParOf" srcId="{B858504B-D28E-40BF-A8EB-95932B59A55B}" destId="{24D5261F-F3AF-496D-B159-7EC69CD4C1F4}" srcOrd="3" destOrd="0" presId="urn:microsoft.com/office/officeart/2018/5/layout/IconLeafLabelList"/>
    <dgm:cxn modelId="{7F255F62-9B12-714D-9A4B-ABC526C78EF3}" type="presParOf" srcId="{41E8128A-04E3-462B-A625-C6201AA9C5C6}" destId="{5C78758A-9D78-44AE-8AE0-0006B5EEA1B7}" srcOrd="3" destOrd="0" presId="urn:microsoft.com/office/officeart/2018/5/layout/IconLeafLabelList"/>
    <dgm:cxn modelId="{345E96EB-D751-9046-98C7-AC25D42B3AED}" type="presParOf" srcId="{41E8128A-04E3-462B-A625-C6201AA9C5C6}" destId="{244D3796-70E8-45EF-89C4-C0365F2437F1}" srcOrd="4" destOrd="0" presId="urn:microsoft.com/office/officeart/2018/5/layout/IconLeafLabelList"/>
    <dgm:cxn modelId="{D3D27E0E-6E26-0046-A522-2DB0699EC0F1}" type="presParOf" srcId="{244D3796-70E8-45EF-89C4-C0365F2437F1}" destId="{369EE234-6468-40DA-8003-07F1E0091F75}" srcOrd="0" destOrd="0" presId="urn:microsoft.com/office/officeart/2018/5/layout/IconLeafLabelList"/>
    <dgm:cxn modelId="{CC7774F4-CCD1-DF42-9B18-E97BD2B93E7C}" type="presParOf" srcId="{244D3796-70E8-45EF-89C4-C0365F2437F1}" destId="{3A3CE39F-2091-48F2-BBB9-673E3DE5C7E1}" srcOrd="1" destOrd="0" presId="urn:microsoft.com/office/officeart/2018/5/layout/IconLeafLabelList"/>
    <dgm:cxn modelId="{ED6719B4-C11C-764A-952D-11EEEBC8C8DE}" type="presParOf" srcId="{244D3796-70E8-45EF-89C4-C0365F2437F1}" destId="{5EBEE131-7A69-461F-BEA6-46900D04DA4D}" srcOrd="2" destOrd="0" presId="urn:microsoft.com/office/officeart/2018/5/layout/IconLeafLabelList"/>
    <dgm:cxn modelId="{70794A7A-CDBA-494F-84C3-112E26EF8BCD}" type="presParOf" srcId="{244D3796-70E8-45EF-89C4-C0365F2437F1}" destId="{500925BD-1A6E-4AC1-95A8-83103BB5AF7A}" srcOrd="3" destOrd="0" presId="urn:microsoft.com/office/officeart/2018/5/layout/IconLeafLabelList"/>
    <dgm:cxn modelId="{DF55C76F-34C2-744B-9ECD-F496173DB912}" type="presParOf" srcId="{41E8128A-04E3-462B-A625-C6201AA9C5C6}" destId="{B4AFDABD-743E-4125-A301-5C56B35B31CC}" srcOrd="5" destOrd="0" presId="urn:microsoft.com/office/officeart/2018/5/layout/IconLeafLabelList"/>
    <dgm:cxn modelId="{D2193D0B-4437-8A4B-AE17-90B0F120FA9B}" type="presParOf" srcId="{41E8128A-04E3-462B-A625-C6201AA9C5C6}" destId="{6B27F48A-B7DF-4A5E-92CA-B417351A5C21}" srcOrd="6" destOrd="0" presId="urn:microsoft.com/office/officeart/2018/5/layout/IconLeafLabelList"/>
    <dgm:cxn modelId="{6DEC4AD7-4950-B649-B0B2-B289D7CDA7DB}" type="presParOf" srcId="{6B27F48A-B7DF-4A5E-92CA-B417351A5C21}" destId="{E1621776-1DCE-446D-A4E2-7CB606C31F58}" srcOrd="0" destOrd="0" presId="urn:microsoft.com/office/officeart/2018/5/layout/IconLeafLabelList"/>
    <dgm:cxn modelId="{F79924BE-A8F1-EB44-B999-EF8BCD0ED820}" type="presParOf" srcId="{6B27F48A-B7DF-4A5E-92CA-B417351A5C21}" destId="{41ABD7DF-86F8-4DEA-A38A-D8B462EAF1FC}" srcOrd="1" destOrd="0" presId="urn:microsoft.com/office/officeart/2018/5/layout/IconLeafLabelList"/>
    <dgm:cxn modelId="{0F7584DE-BB6D-1C45-A521-C95289E51BF9}" type="presParOf" srcId="{6B27F48A-B7DF-4A5E-92CA-B417351A5C21}" destId="{34B80639-0348-4CCB-98B0-C6214D64BF86}" srcOrd="2" destOrd="0" presId="urn:microsoft.com/office/officeart/2018/5/layout/IconLeafLabelList"/>
    <dgm:cxn modelId="{0BBB6B02-2578-924F-B4AC-D3631ED7687E}" type="presParOf" srcId="{6B27F48A-B7DF-4A5E-92CA-B417351A5C21}" destId="{FA0C55B2-1104-4563-A872-1D484A929CF3}" srcOrd="3" destOrd="0" presId="urn:microsoft.com/office/officeart/2018/5/layout/IconLeafLabelList"/>
    <dgm:cxn modelId="{CFDB7091-CF03-1548-A517-DA09C3FDC631}" type="presParOf" srcId="{41E8128A-04E3-462B-A625-C6201AA9C5C6}" destId="{4CC45485-993A-4861-BEA6-F0343EDD73E8}" srcOrd="7" destOrd="0" presId="urn:microsoft.com/office/officeart/2018/5/layout/IconLeafLabelList"/>
    <dgm:cxn modelId="{1E45FC3B-0EEC-5D40-8B35-2E5AF055C5AC}" type="presParOf" srcId="{41E8128A-04E3-462B-A625-C6201AA9C5C6}" destId="{34CBD8EF-6F11-4BCD-AFEB-3C5C25FBB382}" srcOrd="8" destOrd="0" presId="urn:microsoft.com/office/officeart/2018/5/layout/IconLeafLabelList"/>
    <dgm:cxn modelId="{16A9F6D5-8BD4-6245-BC2A-A01EBB3012C4}" type="presParOf" srcId="{34CBD8EF-6F11-4BCD-AFEB-3C5C25FBB382}" destId="{3F066D97-D7A7-452D-A3B0-6A29B19990EB}" srcOrd="0" destOrd="0" presId="urn:microsoft.com/office/officeart/2018/5/layout/IconLeafLabelList"/>
    <dgm:cxn modelId="{3C329631-1009-3447-99B1-576E2E991272}" type="presParOf" srcId="{34CBD8EF-6F11-4BCD-AFEB-3C5C25FBB382}" destId="{B51500D7-EDCA-4465-BEA6-894EA1F713C2}" srcOrd="1" destOrd="0" presId="urn:microsoft.com/office/officeart/2018/5/layout/IconLeafLabelList"/>
    <dgm:cxn modelId="{A083F030-2320-9B45-8084-75B5AEA1BE93}" type="presParOf" srcId="{34CBD8EF-6F11-4BCD-AFEB-3C5C25FBB382}" destId="{FCF23F31-B198-46A8-91D9-7AFD10275FD7}" srcOrd="2" destOrd="0" presId="urn:microsoft.com/office/officeart/2018/5/layout/IconLeafLabelList"/>
    <dgm:cxn modelId="{B3BEF865-3330-1646-B390-60C99602A67C}" type="presParOf" srcId="{34CBD8EF-6F11-4BCD-AFEB-3C5C25FBB382}" destId="{5BBBA669-9BC2-4BCD-97B2-32DECA8780E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9AD8A6-5DD5-48DD-AE36-5832E7D3842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9A8DAAB-C89C-44CB-BB89-901C739D18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Treat machine learning as a </a:t>
          </a:r>
          <a:r>
            <a:rPr lang="en-US" sz="2000" dirty="0">
              <a:solidFill>
                <a:srgbClr val="00B050"/>
              </a:solidFill>
            </a:rPr>
            <a:t>craft</a:t>
          </a:r>
        </a:p>
      </dgm:t>
    </dgm:pt>
    <dgm:pt modelId="{2E01DC54-9659-42A6-AC9E-B47F1E0BBF28}" type="parTrans" cxnId="{48B29644-97CE-49C6-9056-AACE99A535A2}">
      <dgm:prSet/>
      <dgm:spPr/>
      <dgm:t>
        <a:bodyPr/>
        <a:lstStyle/>
        <a:p>
          <a:endParaRPr lang="en-US"/>
        </a:p>
      </dgm:t>
    </dgm:pt>
    <dgm:pt modelId="{6C1DC1AC-B2C3-44BF-9297-65B194EF44BD}" type="sibTrans" cxnId="{48B29644-97CE-49C6-9056-AACE99A535A2}">
      <dgm:prSet/>
      <dgm:spPr/>
      <dgm:t>
        <a:bodyPr/>
        <a:lstStyle/>
        <a:p>
          <a:endParaRPr lang="en-US"/>
        </a:p>
      </dgm:t>
    </dgm:pt>
    <dgm:pt modelId="{36BEC0C0-251B-4474-AA54-A68BF7CC5B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Start with the </a:t>
          </a:r>
          <a:r>
            <a:rPr lang="en-US" sz="2000" dirty="0">
              <a:solidFill>
                <a:srgbClr val="00B050"/>
              </a:solidFill>
            </a:rPr>
            <a:t>problem</a:t>
          </a:r>
          <a:r>
            <a:rPr lang="en-US" sz="2000" dirty="0"/>
            <a:t>, the </a:t>
          </a:r>
          <a:r>
            <a:rPr lang="en-US" sz="2000" dirty="0">
              <a:solidFill>
                <a:srgbClr val="00B050"/>
              </a:solidFill>
            </a:rPr>
            <a:t>data</a:t>
          </a:r>
          <a:r>
            <a:rPr lang="en-US" sz="2000" dirty="0"/>
            <a:t>, and the </a:t>
          </a:r>
          <a:r>
            <a:rPr lang="en-US" sz="2000" dirty="0">
              <a:solidFill>
                <a:srgbClr val="00B050"/>
              </a:solidFill>
            </a:rPr>
            <a:t>evaluation</a:t>
          </a:r>
          <a:endParaRPr lang="en-US" sz="2000" dirty="0"/>
        </a:p>
      </dgm:t>
    </dgm:pt>
    <dgm:pt modelId="{57E5B505-D8F3-46ED-AA3C-653E880CC653}" type="parTrans" cxnId="{008605EF-A285-4106-80E6-4448667A0F4A}">
      <dgm:prSet/>
      <dgm:spPr/>
      <dgm:t>
        <a:bodyPr/>
        <a:lstStyle/>
        <a:p>
          <a:endParaRPr lang="en-US"/>
        </a:p>
      </dgm:t>
    </dgm:pt>
    <dgm:pt modelId="{C78DD921-C155-4FE3-BA21-408865EFA7F6}" type="sibTrans" cxnId="{008605EF-A285-4106-80E6-4448667A0F4A}">
      <dgm:prSet/>
      <dgm:spPr/>
      <dgm:t>
        <a:bodyPr/>
        <a:lstStyle/>
        <a:p>
          <a:endParaRPr lang="en-US"/>
        </a:p>
      </dgm:t>
    </dgm:pt>
    <dgm:pt modelId="{05A48A05-1BB8-465E-A4D4-8BEBDF3135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Data </a:t>
          </a:r>
          <a:r>
            <a:rPr lang="en-US" sz="2000" dirty="0">
              <a:solidFill>
                <a:srgbClr val="00B050"/>
              </a:solidFill>
            </a:rPr>
            <a:t>geometry</a:t>
          </a:r>
          <a:r>
            <a:rPr lang="en-US" sz="2000" dirty="0"/>
            <a:t> should reflect model </a:t>
          </a:r>
          <a:r>
            <a:rPr lang="en-US" sz="2000" dirty="0">
              <a:solidFill>
                <a:srgbClr val="00B050"/>
              </a:solidFill>
            </a:rPr>
            <a:t>assumptions</a:t>
          </a:r>
          <a:endParaRPr lang="en-US" sz="2000" dirty="0"/>
        </a:p>
      </dgm:t>
    </dgm:pt>
    <dgm:pt modelId="{93E05E44-1A3F-411D-9452-3E8A5F6498C4}" type="parTrans" cxnId="{C2342C94-4139-4C2C-B7A2-DEEE831051D9}">
      <dgm:prSet/>
      <dgm:spPr/>
      <dgm:t>
        <a:bodyPr/>
        <a:lstStyle/>
        <a:p>
          <a:endParaRPr lang="en-US"/>
        </a:p>
      </dgm:t>
    </dgm:pt>
    <dgm:pt modelId="{DAA339CF-8887-402A-9A6F-496633025EAB}" type="sibTrans" cxnId="{C2342C94-4139-4C2C-B7A2-DEEE831051D9}">
      <dgm:prSet/>
      <dgm:spPr/>
      <dgm:t>
        <a:bodyPr/>
        <a:lstStyle/>
        <a:p>
          <a:endParaRPr lang="en-US"/>
        </a:p>
      </dgm:t>
    </dgm:pt>
    <dgm:pt modelId="{3C2D9D64-D120-44CE-A2CE-6E9C834856EA}" type="pres">
      <dgm:prSet presAssocID="{809AD8A6-5DD5-48DD-AE36-5832E7D38422}" presName="root" presStyleCnt="0">
        <dgm:presLayoutVars>
          <dgm:dir/>
          <dgm:resizeHandles val="exact"/>
        </dgm:presLayoutVars>
      </dgm:prSet>
      <dgm:spPr/>
    </dgm:pt>
    <dgm:pt modelId="{BCB8FA68-4D10-4AC5-A7F8-2EE4FCB58ABE}" type="pres">
      <dgm:prSet presAssocID="{49A8DAAB-C89C-44CB-BB89-901C739D18A3}" presName="compNode" presStyleCnt="0"/>
      <dgm:spPr/>
    </dgm:pt>
    <dgm:pt modelId="{44E7C462-3702-40DF-9F9F-ECB9DBDAF22E}" type="pres">
      <dgm:prSet presAssocID="{49A8DAAB-C89C-44CB-BB89-901C739D18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73F3B5DF-70A4-440B-A2AD-95DDBB7A6198}" type="pres">
      <dgm:prSet presAssocID="{49A8DAAB-C89C-44CB-BB89-901C739D18A3}" presName="spaceRect" presStyleCnt="0"/>
      <dgm:spPr/>
    </dgm:pt>
    <dgm:pt modelId="{F7C5FFD3-33BB-4D5A-9A90-88919C06C984}" type="pres">
      <dgm:prSet presAssocID="{49A8DAAB-C89C-44CB-BB89-901C739D18A3}" presName="textRect" presStyleLbl="revTx" presStyleIdx="0" presStyleCnt="3">
        <dgm:presLayoutVars>
          <dgm:chMax val="1"/>
          <dgm:chPref val="1"/>
        </dgm:presLayoutVars>
      </dgm:prSet>
      <dgm:spPr/>
    </dgm:pt>
    <dgm:pt modelId="{AA0796C0-46CC-4649-AC1D-DDC0D6B58166}" type="pres">
      <dgm:prSet presAssocID="{6C1DC1AC-B2C3-44BF-9297-65B194EF44BD}" presName="sibTrans" presStyleCnt="0"/>
      <dgm:spPr/>
    </dgm:pt>
    <dgm:pt modelId="{5D576FD8-C55D-4340-922A-4E4C10CC963B}" type="pres">
      <dgm:prSet presAssocID="{36BEC0C0-251B-4474-AA54-A68BF7CC5BEF}" presName="compNode" presStyleCnt="0"/>
      <dgm:spPr/>
    </dgm:pt>
    <dgm:pt modelId="{2E05CB52-9136-40E1-B416-07C6298FE4E7}" type="pres">
      <dgm:prSet presAssocID="{36BEC0C0-251B-4474-AA54-A68BF7CC5BE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8FA82EBB-4405-45B0-AC45-A25D79D73149}" type="pres">
      <dgm:prSet presAssocID="{36BEC0C0-251B-4474-AA54-A68BF7CC5BEF}" presName="spaceRect" presStyleCnt="0"/>
      <dgm:spPr/>
    </dgm:pt>
    <dgm:pt modelId="{0B9445B6-FDFC-4FC9-86F9-7F69363D21FA}" type="pres">
      <dgm:prSet presAssocID="{36BEC0C0-251B-4474-AA54-A68BF7CC5BEF}" presName="textRect" presStyleLbl="revTx" presStyleIdx="1" presStyleCnt="3">
        <dgm:presLayoutVars>
          <dgm:chMax val="1"/>
          <dgm:chPref val="1"/>
        </dgm:presLayoutVars>
      </dgm:prSet>
      <dgm:spPr/>
    </dgm:pt>
    <dgm:pt modelId="{EB05A9DE-2088-4B81-972A-508950F368D6}" type="pres">
      <dgm:prSet presAssocID="{C78DD921-C155-4FE3-BA21-408865EFA7F6}" presName="sibTrans" presStyleCnt="0"/>
      <dgm:spPr/>
    </dgm:pt>
    <dgm:pt modelId="{9789631B-786D-4B38-9D91-523D117B5F12}" type="pres">
      <dgm:prSet presAssocID="{05A48A05-1BB8-465E-A4D4-8BEBDF313589}" presName="compNode" presStyleCnt="0"/>
      <dgm:spPr/>
    </dgm:pt>
    <dgm:pt modelId="{52A7F4BF-2D3C-4F93-886C-F17E6E190A94}" type="pres">
      <dgm:prSet presAssocID="{05A48A05-1BB8-465E-A4D4-8BEBDF31358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54E5D3E-28E1-4B0F-999C-D202A5E42FF7}" type="pres">
      <dgm:prSet presAssocID="{05A48A05-1BB8-465E-A4D4-8BEBDF313589}" presName="spaceRect" presStyleCnt="0"/>
      <dgm:spPr/>
    </dgm:pt>
    <dgm:pt modelId="{125371FB-A858-4DD9-875B-CE86F95008D0}" type="pres">
      <dgm:prSet presAssocID="{05A48A05-1BB8-465E-A4D4-8BEBDF313589}" presName="textRect" presStyleLbl="revTx" presStyleIdx="2" presStyleCnt="3" custScaleX="113354">
        <dgm:presLayoutVars>
          <dgm:chMax val="1"/>
          <dgm:chPref val="1"/>
        </dgm:presLayoutVars>
      </dgm:prSet>
      <dgm:spPr/>
    </dgm:pt>
  </dgm:ptLst>
  <dgm:cxnLst>
    <dgm:cxn modelId="{48B29644-97CE-49C6-9056-AACE99A535A2}" srcId="{809AD8A6-5DD5-48DD-AE36-5832E7D38422}" destId="{49A8DAAB-C89C-44CB-BB89-901C739D18A3}" srcOrd="0" destOrd="0" parTransId="{2E01DC54-9659-42A6-AC9E-B47F1E0BBF28}" sibTransId="{6C1DC1AC-B2C3-44BF-9297-65B194EF44BD}"/>
    <dgm:cxn modelId="{165F874E-866E-FC49-9DB8-3587A4C591AE}" type="presOf" srcId="{809AD8A6-5DD5-48DD-AE36-5832E7D38422}" destId="{3C2D9D64-D120-44CE-A2CE-6E9C834856EA}" srcOrd="0" destOrd="0" presId="urn:microsoft.com/office/officeart/2018/2/layout/IconLabelList"/>
    <dgm:cxn modelId="{F0CA595D-4C15-CD4F-93B8-ACE7A614DC17}" type="presOf" srcId="{05A48A05-1BB8-465E-A4D4-8BEBDF313589}" destId="{125371FB-A858-4DD9-875B-CE86F95008D0}" srcOrd="0" destOrd="0" presId="urn:microsoft.com/office/officeart/2018/2/layout/IconLabelList"/>
    <dgm:cxn modelId="{C2342C94-4139-4C2C-B7A2-DEEE831051D9}" srcId="{809AD8A6-5DD5-48DD-AE36-5832E7D38422}" destId="{05A48A05-1BB8-465E-A4D4-8BEBDF313589}" srcOrd="2" destOrd="0" parTransId="{93E05E44-1A3F-411D-9452-3E8A5F6498C4}" sibTransId="{DAA339CF-8887-402A-9A6F-496633025EAB}"/>
    <dgm:cxn modelId="{008605EF-A285-4106-80E6-4448667A0F4A}" srcId="{809AD8A6-5DD5-48DD-AE36-5832E7D38422}" destId="{36BEC0C0-251B-4474-AA54-A68BF7CC5BEF}" srcOrd="1" destOrd="0" parTransId="{57E5B505-D8F3-46ED-AA3C-653E880CC653}" sibTransId="{C78DD921-C155-4FE3-BA21-408865EFA7F6}"/>
    <dgm:cxn modelId="{A3F759F2-58CD-1B45-B7D9-530B97DAB425}" type="presOf" srcId="{49A8DAAB-C89C-44CB-BB89-901C739D18A3}" destId="{F7C5FFD3-33BB-4D5A-9A90-88919C06C984}" srcOrd="0" destOrd="0" presId="urn:microsoft.com/office/officeart/2018/2/layout/IconLabelList"/>
    <dgm:cxn modelId="{42DB25F6-629E-F645-A2CF-D52187F743A7}" type="presOf" srcId="{36BEC0C0-251B-4474-AA54-A68BF7CC5BEF}" destId="{0B9445B6-FDFC-4FC9-86F9-7F69363D21FA}" srcOrd="0" destOrd="0" presId="urn:microsoft.com/office/officeart/2018/2/layout/IconLabelList"/>
    <dgm:cxn modelId="{8F3F851B-1146-0D4F-92D5-ACC92887856F}" type="presParOf" srcId="{3C2D9D64-D120-44CE-A2CE-6E9C834856EA}" destId="{BCB8FA68-4D10-4AC5-A7F8-2EE4FCB58ABE}" srcOrd="0" destOrd="0" presId="urn:microsoft.com/office/officeart/2018/2/layout/IconLabelList"/>
    <dgm:cxn modelId="{F3727A66-FB18-F04D-9AE5-CDB95A1F2E4F}" type="presParOf" srcId="{BCB8FA68-4D10-4AC5-A7F8-2EE4FCB58ABE}" destId="{44E7C462-3702-40DF-9F9F-ECB9DBDAF22E}" srcOrd="0" destOrd="0" presId="urn:microsoft.com/office/officeart/2018/2/layout/IconLabelList"/>
    <dgm:cxn modelId="{A13FD107-953C-CF4F-BE31-7E9D13A8D1C0}" type="presParOf" srcId="{BCB8FA68-4D10-4AC5-A7F8-2EE4FCB58ABE}" destId="{73F3B5DF-70A4-440B-A2AD-95DDBB7A6198}" srcOrd="1" destOrd="0" presId="urn:microsoft.com/office/officeart/2018/2/layout/IconLabelList"/>
    <dgm:cxn modelId="{66BC61CD-E21A-7F4F-86F3-10C8CA56C587}" type="presParOf" srcId="{BCB8FA68-4D10-4AC5-A7F8-2EE4FCB58ABE}" destId="{F7C5FFD3-33BB-4D5A-9A90-88919C06C984}" srcOrd="2" destOrd="0" presId="urn:microsoft.com/office/officeart/2018/2/layout/IconLabelList"/>
    <dgm:cxn modelId="{45A9CE6E-9BEB-224A-B927-8008E7B491B9}" type="presParOf" srcId="{3C2D9D64-D120-44CE-A2CE-6E9C834856EA}" destId="{AA0796C0-46CC-4649-AC1D-DDC0D6B58166}" srcOrd="1" destOrd="0" presId="urn:microsoft.com/office/officeart/2018/2/layout/IconLabelList"/>
    <dgm:cxn modelId="{5230657C-ACE0-4D49-8BA3-55AC477C050E}" type="presParOf" srcId="{3C2D9D64-D120-44CE-A2CE-6E9C834856EA}" destId="{5D576FD8-C55D-4340-922A-4E4C10CC963B}" srcOrd="2" destOrd="0" presId="urn:microsoft.com/office/officeart/2018/2/layout/IconLabelList"/>
    <dgm:cxn modelId="{85D1C5DD-3950-9145-BFBE-B85DE3479CF6}" type="presParOf" srcId="{5D576FD8-C55D-4340-922A-4E4C10CC963B}" destId="{2E05CB52-9136-40E1-B416-07C6298FE4E7}" srcOrd="0" destOrd="0" presId="urn:microsoft.com/office/officeart/2018/2/layout/IconLabelList"/>
    <dgm:cxn modelId="{3B6F0AE4-B461-BF45-833E-6A21E5A65F87}" type="presParOf" srcId="{5D576FD8-C55D-4340-922A-4E4C10CC963B}" destId="{8FA82EBB-4405-45B0-AC45-A25D79D73149}" srcOrd="1" destOrd="0" presId="urn:microsoft.com/office/officeart/2018/2/layout/IconLabelList"/>
    <dgm:cxn modelId="{4054498E-B827-5542-8284-1AFCC1079E93}" type="presParOf" srcId="{5D576FD8-C55D-4340-922A-4E4C10CC963B}" destId="{0B9445B6-FDFC-4FC9-86F9-7F69363D21FA}" srcOrd="2" destOrd="0" presId="urn:microsoft.com/office/officeart/2018/2/layout/IconLabelList"/>
    <dgm:cxn modelId="{AEF312BE-0E6F-2C49-8155-7C5DB7827718}" type="presParOf" srcId="{3C2D9D64-D120-44CE-A2CE-6E9C834856EA}" destId="{EB05A9DE-2088-4B81-972A-508950F368D6}" srcOrd="3" destOrd="0" presId="urn:microsoft.com/office/officeart/2018/2/layout/IconLabelList"/>
    <dgm:cxn modelId="{36182EA3-50E4-7541-9966-A65E01943E95}" type="presParOf" srcId="{3C2D9D64-D120-44CE-A2CE-6E9C834856EA}" destId="{9789631B-786D-4B38-9D91-523D117B5F12}" srcOrd="4" destOrd="0" presId="urn:microsoft.com/office/officeart/2018/2/layout/IconLabelList"/>
    <dgm:cxn modelId="{9C779565-278F-C442-9136-6F298CFEDC2F}" type="presParOf" srcId="{9789631B-786D-4B38-9D91-523D117B5F12}" destId="{52A7F4BF-2D3C-4F93-886C-F17E6E190A94}" srcOrd="0" destOrd="0" presId="urn:microsoft.com/office/officeart/2018/2/layout/IconLabelList"/>
    <dgm:cxn modelId="{5DEC5220-55C9-F546-8FCE-60D06927E02D}" type="presParOf" srcId="{9789631B-786D-4B38-9D91-523D117B5F12}" destId="{354E5D3E-28E1-4B0F-999C-D202A5E42FF7}" srcOrd="1" destOrd="0" presId="urn:microsoft.com/office/officeart/2018/2/layout/IconLabelList"/>
    <dgm:cxn modelId="{7BAAA3DB-80CF-BC45-9A57-380E81024625}" type="presParOf" srcId="{9789631B-786D-4B38-9D91-523D117B5F12}" destId="{125371FB-A858-4DD9-875B-CE86F95008D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6BBD2E-AD1E-4C35-8945-041218175B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EAB14A-BB5F-4E62-ACB1-2FC2589E89E3}">
      <dgm:prSet/>
      <dgm:spPr/>
      <dgm:t>
        <a:bodyPr/>
        <a:lstStyle/>
        <a:p>
          <a:r>
            <a:rPr lang="en-US"/>
            <a:t>About anything in the talk so far</a:t>
          </a:r>
        </a:p>
      </dgm:t>
    </dgm:pt>
    <dgm:pt modelId="{C7C7DBE5-896F-41F0-B8E4-4B06CC6650CE}" type="parTrans" cxnId="{7E69AFAB-1C95-4EBA-9B0D-993EAA873063}">
      <dgm:prSet/>
      <dgm:spPr/>
      <dgm:t>
        <a:bodyPr/>
        <a:lstStyle/>
        <a:p>
          <a:endParaRPr lang="en-US"/>
        </a:p>
      </dgm:t>
    </dgm:pt>
    <dgm:pt modelId="{46B9D5FB-7129-4CE0-B430-B5D7245E75D0}" type="sibTrans" cxnId="{7E69AFAB-1C95-4EBA-9B0D-993EAA873063}">
      <dgm:prSet/>
      <dgm:spPr/>
      <dgm:t>
        <a:bodyPr/>
        <a:lstStyle/>
        <a:p>
          <a:endParaRPr lang="en-US"/>
        </a:p>
      </dgm:t>
    </dgm:pt>
    <dgm:pt modelId="{3BF0F654-FFE7-4F97-A001-1A8A33748E44}">
      <dgm:prSet/>
      <dgm:spPr/>
      <dgm:t>
        <a:bodyPr/>
        <a:lstStyle/>
        <a:p>
          <a:r>
            <a:rPr lang="en-US" dirty="0"/>
            <a:t>How ML might be applied to your problems</a:t>
          </a:r>
        </a:p>
      </dgm:t>
    </dgm:pt>
    <dgm:pt modelId="{5E0C229E-52D1-4E9B-B15E-CC252A30CE76}" type="parTrans" cxnId="{73948958-AFE4-41BA-B135-049437A33650}">
      <dgm:prSet/>
      <dgm:spPr/>
      <dgm:t>
        <a:bodyPr/>
        <a:lstStyle/>
        <a:p>
          <a:endParaRPr lang="en-US"/>
        </a:p>
      </dgm:t>
    </dgm:pt>
    <dgm:pt modelId="{D2DE8C6D-C21F-4D6B-8A55-AD36882674F4}" type="sibTrans" cxnId="{73948958-AFE4-41BA-B135-049437A33650}">
      <dgm:prSet/>
      <dgm:spPr/>
      <dgm:t>
        <a:bodyPr/>
        <a:lstStyle/>
        <a:p>
          <a:endParaRPr lang="en-US"/>
        </a:p>
      </dgm:t>
    </dgm:pt>
    <dgm:pt modelId="{A7C5A379-ECF7-47DE-B79B-2BC950C091CA}">
      <dgm:prSet/>
      <dgm:spPr/>
      <dgm:t>
        <a:bodyPr/>
        <a:lstStyle/>
        <a:p>
          <a:r>
            <a:rPr lang="en-US"/>
            <a:t>Careers advice in ML</a:t>
          </a:r>
        </a:p>
      </dgm:t>
    </dgm:pt>
    <dgm:pt modelId="{CE34ACF5-B1F7-47E4-B901-3E562823D007}" type="parTrans" cxnId="{5A42CD67-AAD4-48EE-8C4F-B601FD451C89}">
      <dgm:prSet/>
      <dgm:spPr/>
      <dgm:t>
        <a:bodyPr/>
        <a:lstStyle/>
        <a:p>
          <a:endParaRPr lang="en-US"/>
        </a:p>
      </dgm:t>
    </dgm:pt>
    <dgm:pt modelId="{3791B71C-30FA-4982-B1A4-24AB99488989}" type="sibTrans" cxnId="{5A42CD67-AAD4-48EE-8C4F-B601FD451C89}">
      <dgm:prSet/>
      <dgm:spPr/>
      <dgm:t>
        <a:bodyPr/>
        <a:lstStyle/>
        <a:p>
          <a:endParaRPr lang="en-US"/>
        </a:p>
      </dgm:t>
    </dgm:pt>
    <dgm:pt modelId="{3CA309D8-E87B-40CB-946D-4B8549ED9D87}" type="pres">
      <dgm:prSet presAssocID="{576BBD2E-AD1E-4C35-8945-041218175B63}" presName="root" presStyleCnt="0">
        <dgm:presLayoutVars>
          <dgm:dir/>
          <dgm:resizeHandles val="exact"/>
        </dgm:presLayoutVars>
      </dgm:prSet>
      <dgm:spPr/>
    </dgm:pt>
    <dgm:pt modelId="{DE2DE791-9D5B-495A-88C9-F39927D4E7B2}" type="pres">
      <dgm:prSet presAssocID="{76EAB14A-BB5F-4E62-ACB1-2FC2589E89E3}" presName="compNode" presStyleCnt="0"/>
      <dgm:spPr/>
    </dgm:pt>
    <dgm:pt modelId="{393BB96C-7B80-4A73-86E3-D3ABCF2F12F3}" type="pres">
      <dgm:prSet presAssocID="{76EAB14A-BB5F-4E62-ACB1-2FC2589E89E3}" presName="bgRect" presStyleLbl="bgShp" presStyleIdx="0" presStyleCnt="3"/>
      <dgm:spPr/>
    </dgm:pt>
    <dgm:pt modelId="{6CDBFF39-CA29-4468-BA21-0E98258B3039}" type="pres">
      <dgm:prSet presAssocID="{76EAB14A-BB5F-4E62-ACB1-2FC2589E89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CB014FB-4178-433A-8F33-028E8E2EF3B7}" type="pres">
      <dgm:prSet presAssocID="{76EAB14A-BB5F-4E62-ACB1-2FC2589E89E3}" presName="spaceRect" presStyleCnt="0"/>
      <dgm:spPr/>
    </dgm:pt>
    <dgm:pt modelId="{0896F5D7-13CD-4B27-8A48-DC5FDC479F23}" type="pres">
      <dgm:prSet presAssocID="{76EAB14A-BB5F-4E62-ACB1-2FC2589E89E3}" presName="parTx" presStyleLbl="revTx" presStyleIdx="0" presStyleCnt="3">
        <dgm:presLayoutVars>
          <dgm:chMax val="0"/>
          <dgm:chPref val="0"/>
        </dgm:presLayoutVars>
      </dgm:prSet>
      <dgm:spPr/>
    </dgm:pt>
    <dgm:pt modelId="{B7269C14-0636-41FE-8849-FECF8C664C0B}" type="pres">
      <dgm:prSet presAssocID="{46B9D5FB-7129-4CE0-B430-B5D7245E75D0}" presName="sibTrans" presStyleCnt="0"/>
      <dgm:spPr/>
    </dgm:pt>
    <dgm:pt modelId="{5D36FE05-5F4D-4574-9456-CFE1F21B0A97}" type="pres">
      <dgm:prSet presAssocID="{3BF0F654-FFE7-4F97-A001-1A8A33748E44}" presName="compNode" presStyleCnt="0"/>
      <dgm:spPr/>
    </dgm:pt>
    <dgm:pt modelId="{46735767-29B0-4994-9DD5-247F542DE255}" type="pres">
      <dgm:prSet presAssocID="{3BF0F654-FFE7-4F97-A001-1A8A33748E44}" presName="bgRect" presStyleLbl="bgShp" presStyleIdx="1" presStyleCnt="3"/>
      <dgm:spPr/>
    </dgm:pt>
    <dgm:pt modelId="{85CB8A2C-7732-4BB5-97A1-AC75595397E2}" type="pres">
      <dgm:prSet presAssocID="{3BF0F654-FFE7-4F97-A001-1A8A33748E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2B6B6C0-90D2-4A27-AA07-618180B8B1D9}" type="pres">
      <dgm:prSet presAssocID="{3BF0F654-FFE7-4F97-A001-1A8A33748E44}" presName="spaceRect" presStyleCnt="0"/>
      <dgm:spPr/>
    </dgm:pt>
    <dgm:pt modelId="{86258E66-4C74-4136-B268-6ECFEC3487D8}" type="pres">
      <dgm:prSet presAssocID="{3BF0F654-FFE7-4F97-A001-1A8A33748E44}" presName="parTx" presStyleLbl="revTx" presStyleIdx="1" presStyleCnt="3">
        <dgm:presLayoutVars>
          <dgm:chMax val="0"/>
          <dgm:chPref val="0"/>
        </dgm:presLayoutVars>
      </dgm:prSet>
      <dgm:spPr/>
    </dgm:pt>
    <dgm:pt modelId="{5A9A3D71-5EEA-4D5E-B7F2-EF538E1CB7ED}" type="pres">
      <dgm:prSet presAssocID="{D2DE8C6D-C21F-4D6B-8A55-AD36882674F4}" presName="sibTrans" presStyleCnt="0"/>
      <dgm:spPr/>
    </dgm:pt>
    <dgm:pt modelId="{88938501-5FE6-4120-B120-FCBC265754AD}" type="pres">
      <dgm:prSet presAssocID="{A7C5A379-ECF7-47DE-B79B-2BC950C091CA}" presName="compNode" presStyleCnt="0"/>
      <dgm:spPr/>
    </dgm:pt>
    <dgm:pt modelId="{C2BDCF45-53F5-4C5C-9117-3A20A2D5554E}" type="pres">
      <dgm:prSet presAssocID="{A7C5A379-ECF7-47DE-B79B-2BC950C091CA}" presName="bgRect" presStyleLbl="bgShp" presStyleIdx="2" presStyleCnt="3"/>
      <dgm:spPr/>
    </dgm:pt>
    <dgm:pt modelId="{A337942C-0736-4EF1-9DC1-81EBF45452F7}" type="pres">
      <dgm:prSet presAssocID="{A7C5A379-ECF7-47DE-B79B-2BC950C091C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C56FF8F-56A1-4464-BA74-FD16784E1747}" type="pres">
      <dgm:prSet presAssocID="{A7C5A379-ECF7-47DE-B79B-2BC950C091CA}" presName="spaceRect" presStyleCnt="0"/>
      <dgm:spPr/>
    </dgm:pt>
    <dgm:pt modelId="{C42F478B-80DB-47FD-A784-A123658365C6}" type="pres">
      <dgm:prSet presAssocID="{A7C5A379-ECF7-47DE-B79B-2BC950C091C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FA3C800-D7C0-41F6-9980-9F0D84F9A8CA}" type="presOf" srcId="{576BBD2E-AD1E-4C35-8945-041218175B63}" destId="{3CA309D8-E87B-40CB-946D-4B8549ED9D87}" srcOrd="0" destOrd="0" presId="urn:microsoft.com/office/officeart/2018/2/layout/IconVerticalSolidList"/>
    <dgm:cxn modelId="{73948958-AFE4-41BA-B135-049437A33650}" srcId="{576BBD2E-AD1E-4C35-8945-041218175B63}" destId="{3BF0F654-FFE7-4F97-A001-1A8A33748E44}" srcOrd="1" destOrd="0" parTransId="{5E0C229E-52D1-4E9B-B15E-CC252A30CE76}" sibTransId="{D2DE8C6D-C21F-4D6B-8A55-AD36882674F4}"/>
    <dgm:cxn modelId="{F0281864-3CDA-4164-9A26-123122E8D221}" type="presOf" srcId="{3BF0F654-FFE7-4F97-A001-1A8A33748E44}" destId="{86258E66-4C74-4136-B268-6ECFEC3487D8}" srcOrd="0" destOrd="0" presId="urn:microsoft.com/office/officeart/2018/2/layout/IconVerticalSolidList"/>
    <dgm:cxn modelId="{5A42CD67-AAD4-48EE-8C4F-B601FD451C89}" srcId="{576BBD2E-AD1E-4C35-8945-041218175B63}" destId="{A7C5A379-ECF7-47DE-B79B-2BC950C091CA}" srcOrd="2" destOrd="0" parTransId="{CE34ACF5-B1F7-47E4-B901-3E562823D007}" sibTransId="{3791B71C-30FA-4982-B1A4-24AB99488989}"/>
    <dgm:cxn modelId="{6BAA6B79-81D6-4A2F-BEFB-B63263A4BC98}" type="presOf" srcId="{76EAB14A-BB5F-4E62-ACB1-2FC2589E89E3}" destId="{0896F5D7-13CD-4B27-8A48-DC5FDC479F23}" srcOrd="0" destOrd="0" presId="urn:microsoft.com/office/officeart/2018/2/layout/IconVerticalSolidList"/>
    <dgm:cxn modelId="{71CE988D-23E3-460B-AAB0-E2A46778F713}" type="presOf" srcId="{A7C5A379-ECF7-47DE-B79B-2BC950C091CA}" destId="{C42F478B-80DB-47FD-A784-A123658365C6}" srcOrd="0" destOrd="0" presId="urn:microsoft.com/office/officeart/2018/2/layout/IconVerticalSolidList"/>
    <dgm:cxn modelId="{7E69AFAB-1C95-4EBA-9B0D-993EAA873063}" srcId="{576BBD2E-AD1E-4C35-8945-041218175B63}" destId="{76EAB14A-BB5F-4E62-ACB1-2FC2589E89E3}" srcOrd="0" destOrd="0" parTransId="{C7C7DBE5-896F-41F0-B8E4-4B06CC6650CE}" sibTransId="{46B9D5FB-7129-4CE0-B430-B5D7245E75D0}"/>
    <dgm:cxn modelId="{52C7C395-126E-4971-B046-592873565F9C}" type="presParOf" srcId="{3CA309D8-E87B-40CB-946D-4B8549ED9D87}" destId="{DE2DE791-9D5B-495A-88C9-F39927D4E7B2}" srcOrd="0" destOrd="0" presId="urn:microsoft.com/office/officeart/2018/2/layout/IconVerticalSolidList"/>
    <dgm:cxn modelId="{6522D00D-4EEC-47FD-909E-3CAA2F28929A}" type="presParOf" srcId="{DE2DE791-9D5B-495A-88C9-F39927D4E7B2}" destId="{393BB96C-7B80-4A73-86E3-D3ABCF2F12F3}" srcOrd="0" destOrd="0" presId="urn:microsoft.com/office/officeart/2018/2/layout/IconVerticalSolidList"/>
    <dgm:cxn modelId="{36E412DC-33B4-47E0-AC82-D4F4A761632A}" type="presParOf" srcId="{DE2DE791-9D5B-495A-88C9-F39927D4E7B2}" destId="{6CDBFF39-CA29-4468-BA21-0E98258B3039}" srcOrd="1" destOrd="0" presId="urn:microsoft.com/office/officeart/2018/2/layout/IconVerticalSolidList"/>
    <dgm:cxn modelId="{B218C31C-8CCA-494A-87BC-54F71568AFEF}" type="presParOf" srcId="{DE2DE791-9D5B-495A-88C9-F39927D4E7B2}" destId="{7CB014FB-4178-433A-8F33-028E8E2EF3B7}" srcOrd="2" destOrd="0" presId="urn:microsoft.com/office/officeart/2018/2/layout/IconVerticalSolidList"/>
    <dgm:cxn modelId="{CF1A0FDC-8D65-4155-A09D-894BF318F740}" type="presParOf" srcId="{DE2DE791-9D5B-495A-88C9-F39927D4E7B2}" destId="{0896F5D7-13CD-4B27-8A48-DC5FDC479F23}" srcOrd="3" destOrd="0" presId="urn:microsoft.com/office/officeart/2018/2/layout/IconVerticalSolidList"/>
    <dgm:cxn modelId="{FD591115-09CB-41A1-B7E0-0455F96CD11D}" type="presParOf" srcId="{3CA309D8-E87B-40CB-946D-4B8549ED9D87}" destId="{B7269C14-0636-41FE-8849-FECF8C664C0B}" srcOrd="1" destOrd="0" presId="urn:microsoft.com/office/officeart/2018/2/layout/IconVerticalSolidList"/>
    <dgm:cxn modelId="{00BCD19A-6767-4A34-99FC-22DA95800E24}" type="presParOf" srcId="{3CA309D8-E87B-40CB-946D-4B8549ED9D87}" destId="{5D36FE05-5F4D-4574-9456-CFE1F21B0A97}" srcOrd="2" destOrd="0" presId="urn:microsoft.com/office/officeart/2018/2/layout/IconVerticalSolidList"/>
    <dgm:cxn modelId="{FD805A8E-CDA5-42B7-96E0-BEE4F7BD1123}" type="presParOf" srcId="{5D36FE05-5F4D-4574-9456-CFE1F21B0A97}" destId="{46735767-29B0-4994-9DD5-247F542DE255}" srcOrd="0" destOrd="0" presId="urn:microsoft.com/office/officeart/2018/2/layout/IconVerticalSolidList"/>
    <dgm:cxn modelId="{4EB30A0B-5CFD-4466-B11A-27BB8EC24B37}" type="presParOf" srcId="{5D36FE05-5F4D-4574-9456-CFE1F21B0A97}" destId="{85CB8A2C-7732-4BB5-97A1-AC75595397E2}" srcOrd="1" destOrd="0" presId="urn:microsoft.com/office/officeart/2018/2/layout/IconVerticalSolidList"/>
    <dgm:cxn modelId="{5374D41D-67FE-4E89-A7B7-7B71240E98C2}" type="presParOf" srcId="{5D36FE05-5F4D-4574-9456-CFE1F21B0A97}" destId="{22B6B6C0-90D2-4A27-AA07-618180B8B1D9}" srcOrd="2" destOrd="0" presId="urn:microsoft.com/office/officeart/2018/2/layout/IconVerticalSolidList"/>
    <dgm:cxn modelId="{3F6AEB1C-316C-4DF4-8703-21245021441F}" type="presParOf" srcId="{5D36FE05-5F4D-4574-9456-CFE1F21B0A97}" destId="{86258E66-4C74-4136-B268-6ECFEC3487D8}" srcOrd="3" destOrd="0" presId="urn:microsoft.com/office/officeart/2018/2/layout/IconVerticalSolidList"/>
    <dgm:cxn modelId="{1E6BAFD9-1CAF-4FD4-9CD0-DA92F813C3B3}" type="presParOf" srcId="{3CA309D8-E87B-40CB-946D-4B8549ED9D87}" destId="{5A9A3D71-5EEA-4D5E-B7F2-EF538E1CB7ED}" srcOrd="3" destOrd="0" presId="urn:microsoft.com/office/officeart/2018/2/layout/IconVerticalSolidList"/>
    <dgm:cxn modelId="{81C1D73F-528E-48AE-8578-9CBDF86D7B17}" type="presParOf" srcId="{3CA309D8-E87B-40CB-946D-4B8549ED9D87}" destId="{88938501-5FE6-4120-B120-FCBC265754AD}" srcOrd="4" destOrd="0" presId="urn:microsoft.com/office/officeart/2018/2/layout/IconVerticalSolidList"/>
    <dgm:cxn modelId="{E65F0086-8A86-436A-97C3-63EFC0A44B1E}" type="presParOf" srcId="{88938501-5FE6-4120-B120-FCBC265754AD}" destId="{C2BDCF45-53F5-4C5C-9117-3A20A2D5554E}" srcOrd="0" destOrd="0" presId="urn:microsoft.com/office/officeart/2018/2/layout/IconVerticalSolidList"/>
    <dgm:cxn modelId="{F34AD834-E62B-41AC-A11A-C33200B94712}" type="presParOf" srcId="{88938501-5FE6-4120-B120-FCBC265754AD}" destId="{A337942C-0736-4EF1-9DC1-81EBF45452F7}" srcOrd="1" destOrd="0" presId="urn:microsoft.com/office/officeart/2018/2/layout/IconVerticalSolidList"/>
    <dgm:cxn modelId="{075EC692-EC38-4D63-A532-34B2408C5CC6}" type="presParOf" srcId="{88938501-5FE6-4120-B120-FCBC265754AD}" destId="{2C56FF8F-56A1-4464-BA74-FD16784E1747}" srcOrd="2" destOrd="0" presId="urn:microsoft.com/office/officeart/2018/2/layout/IconVerticalSolidList"/>
    <dgm:cxn modelId="{CFA498FC-FDBD-4C31-BD0A-80BAEBDBA731}" type="presParOf" srcId="{88938501-5FE6-4120-B120-FCBC265754AD}" destId="{C42F478B-80DB-47FD-A784-A123658365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E0655-3E39-47B0-8761-88CB3FB187F7}">
      <dsp:nvSpPr>
        <dsp:cNvPr id="0" name=""/>
        <dsp:cNvSpPr/>
      </dsp:nvSpPr>
      <dsp:spPr>
        <a:xfrm>
          <a:off x="338573" y="923847"/>
          <a:ext cx="1054037" cy="10540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FE1E1-80CC-4731-BB5B-609876B52D23}">
      <dsp:nvSpPr>
        <dsp:cNvPr id="0" name=""/>
        <dsp:cNvSpPr/>
      </dsp:nvSpPr>
      <dsp:spPr>
        <a:xfrm>
          <a:off x="563204" y="1148478"/>
          <a:ext cx="604775" cy="6047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758E5-CE6D-4B5E-9C5A-BE1F9408E4E5}">
      <dsp:nvSpPr>
        <dsp:cNvPr id="0" name=""/>
        <dsp:cNvSpPr/>
      </dsp:nvSpPr>
      <dsp:spPr>
        <a:xfrm>
          <a:off x="1627" y="2306191"/>
          <a:ext cx="1727929" cy="691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Define the problem</a:t>
          </a:r>
        </a:p>
      </dsp:txBody>
      <dsp:txXfrm>
        <a:off x="1627" y="2306191"/>
        <a:ext cx="1727929" cy="691171"/>
      </dsp:txXfrm>
    </dsp:sp>
    <dsp:sp modelId="{8C323FD9-8A9B-491B-90FB-87E84979944D}">
      <dsp:nvSpPr>
        <dsp:cNvPr id="0" name=""/>
        <dsp:cNvSpPr/>
      </dsp:nvSpPr>
      <dsp:spPr>
        <a:xfrm>
          <a:off x="2368891" y="923847"/>
          <a:ext cx="1054037" cy="10540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13BAB-8E7E-4114-B91E-98AC6F7D7E6C}">
      <dsp:nvSpPr>
        <dsp:cNvPr id="0" name=""/>
        <dsp:cNvSpPr/>
      </dsp:nvSpPr>
      <dsp:spPr>
        <a:xfrm>
          <a:off x="2593521" y="1148478"/>
          <a:ext cx="604775" cy="6047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5261F-F3AF-496D-B159-7EC69CD4C1F4}">
      <dsp:nvSpPr>
        <dsp:cNvPr id="0" name=""/>
        <dsp:cNvSpPr/>
      </dsp:nvSpPr>
      <dsp:spPr>
        <a:xfrm>
          <a:off x="2031944" y="2306191"/>
          <a:ext cx="1727929" cy="691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Acquire the data</a:t>
          </a:r>
        </a:p>
      </dsp:txBody>
      <dsp:txXfrm>
        <a:off x="2031944" y="2306191"/>
        <a:ext cx="1727929" cy="691171"/>
      </dsp:txXfrm>
    </dsp:sp>
    <dsp:sp modelId="{369EE234-6468-40DA-8003-07F1E0091F75}">
      <dsp:nvSpPr>
        <dsp:cNvPr id="0" name=""/>
        <dsp:cNvSpPr/>
      </dsp:nvSpPr>
      <dsp:spPr>
        <a:xfrm>
          <a:off x="4399208" y="923847"/>
          <a:ext cx="1054037" cy="10540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CE39F-2091-48F2-BBB9-673E3DE5C7E1}">
      <dsp:nvSpPr>
        <dsp:cNvPr id="0" name=""/>
        <dsp:cNvSpPr/>
      </dsp:nvSpPr>
      <dsp:spPr>
        <a:xfrm>
          <a:off x="4623839" y="1148478"/>
          <a:ext cx="604775" cy="6047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925BD-1A6E-4AC1-95A8-83103BB5AF7A}">
      <dsp:nvSpPr>
        <dsp:cNvPr id="0" name=""/>
        <dsp:cNvSpPr/>
      </dsp:nvSpPr>
      <dsp:spPr>
        <a:xfrm>
          <a:off x="4062262" y="2306191"/>
          <a:ext cx="1727929" cy="691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Design the evaluation</a:t>
          </a:r>
        </a:p>
      </dsp:txBody>
      <dsp:txXfrm>
        <a:off x="4062262" y="2306191"/>
        <a:ext cx="1727929" cy="691171"/>
      </dsp:txXfrm>
    </dsp:sp>
    <dsp:sp modelId="{E1621776-1DCE-446D-A4E2-7CB606C31F58}">
      <dsp:nvSpPr>
        <dsp:cNvPr id="0" name=""/>
        <dsp:cNvSpPr/>
      </dsp:nvSpPr>
      <dsp:spPr>
        <a:xfrm>
          <a:off x="6429525" y="923847"/>
          <a:ext cx="1054037" cy="10540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BD7DF-86F8-4DEA-A38A-D8B462EAF1FC}">
      <dsp:nvSpPr>
        <dsp:cNvPr id="0" name=""/>
        <dsp:cNvSpPr/>
      </dsp:nvSpPr>
      <dsp:spPr>
        <a:xfrm>
          <a:off x="6654156" y="1148478"/>
          <a:ext cx="604775" cy="6047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C55B2-1104-4563-A872-1D484A929CF3}">
      <dsp:nvSpPr>
        <dsp:cNvPr id="0" name=""/>
        <dsp:cNvSpPr/>
      </dsp:nvSpPr>
      <dsp:spPr>
        <a:xfrm>
          <a:off x="6092579" y="2306191"/>
          <a:ext cx="1727929" cy="691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Build a model</a:t>
          </a:r>
        </a:p>
      </dsp:txBody>
      <dsp:txXfrm>
        <a:off x="6092579" y="2306191"/>
        <a:ext cx="1727929" cy="691171"/>
      </dsp:txXfrm>
    </dsp:sp>
    <dsp:sp modelId="{3F066D97-D7A7-452D-A3B0-6A29B19990EB}">
      <dsp:nvSpPr>
        <dsp:cNvPr id="0" name=""/>
        <dsp:cNvSpPr/>
      </dsp:nvSpPr>
      <dsp:spPr>
        <a:xfrm>
          <a:off x="8459843" y="923847"/>
          <a:ext cx="1054037" cy="10540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500D7-EDCA-4465-BEA6-894EA1F713C2}">
      <dsp:nvSpPr>
        <dsp:cNvPr id="0" name=""/>
        <dsp:cNvSpPr/>
      </dsp:nvSpPr>
      <dsp:spPr>
        <a:xfrm>
          <a:off x="8684474" y="1148478"/>
          <a:ext cx="604775" cy="6047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BA669-9BC2-4BCD-97B2-32DECA8780EA}">
      <dsp:nvSpPr>
        <dsp:cNvPr id="0" name=""/>
        <dsp:cNvSpPr/>
      </dsp:nvSpPr>
      <dsp:spPr>
        <a:xfrm>
          <a:off x="8122896" y="2306191"/>
          <a:ext cx="1727929" cy="691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Iterate on the model</a:t>
          </a:r>
        </a:p>
      </dsp:txBody>
      <dsp:txXfrm>
        <a:off x="8122896" y="2306191"/>
        <a:ext cx="1727929" cy="691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7C462-3702-40DF-9F9F-ECB9DBDAF22E}">
      <dsp:nvSpPr>
        <dsp:cNvPr id="0" name=""/>
        <dsp:cNvSpPr/>
      </dsp:nvSpPr>
      <dsp:spPr>
        <a:xfrm>
          <a:off x="962564" y="629198"/>
          <a:ext cx="1290113" cy="12901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5FFD3-33BB-4D5A-9A90-88919C06C984}">
      <dsp:nvSpPr>
        <dsp:cNvPr id="0" name=""/>
        <dsp:cNvSpPr/>
      </dsp:nvSpPr>
      <dsp:spPr>
        <a:xfrm>
          <a:off x="174161" y="2314060"/>
          <a:ext cx="2866918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Treat machine learning as a </a:t>
          </a:r>
          <a:r>
            <a:rPr lang="en-US" sz="2000" kern="1200" dirty="0">
              <a:solidFill>
                <a:srgbClr val="00B050"/>
              </a:solidFill>
            </a:rPr>
            <a:t>craft</a:t>
          </a:r>
        </a:p>
      </dsp:txBody>
      <dsp:txXfrm>
        <a:off x="174161" y="2314060"/>
        <a:ext cx="2866918" cy="945000"/>
      </dsp:txXfrm>
    </dsp:sp>
    <dsp:sp modelId="{2E05CB52-9136-40E1-B416-07C6298FE4E7}">
      <dsp:nvSpPr>
        <dsp:cNvPr id="0" name=""/>
        <dsp:cNvSpPr/>
      </dsp:nvSpPr>
      <dsp:spPr>
        <a:xfrm>
          <a:off x="4331194" y="629198"/>
          <a:ext cx="1290113" cy="12901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445B6-FDFC-4FC9-86F9-7F69363D21FA}">
      <dsp:nvSpPr>
        <dsp:cNvPr id="0" name=""/>
        <dsp:cNvSpPr/>
      </dsp:nvSpPr>
      <dsp:spPr>
        <a:xfrm>
          <a:off x="3542791" y="2314060"/>
          <a:ext cx="2866918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Start with the </a:t>
          </a:r>
          <a:r>
            <a:rPr lang="en-US" sz="2000" kern="1200" dirty="0">
              <a:solidFill>
                <a:srgbClr val="00B050"/>
              </a:solidFill>
            </a:rPr>
            <a:t>problem</a:t>
          </a:r>
          <a:r>
            <a:rPr lang="en-US" sz="2000" kern="1200" dirty="0"/>
            <a:t>, the </a:t>
          </a:r>
          <a:r>
            <a:rPr lang="en-US" sz="2000" kern="1200" dirty="0">
              <a:solidFill>
                <a:srgbClr val="00B050"/>
              </a:solidFill>
            </a:rPr>
            <a:t>data</a:t>
          </a:r>
          <a:r>
            <a:rPr lang="en-US" sz="2000" kern="1200" dirty="0"/>
            <a:t>, and the </a:t>
          </a:r>
          <a:r>
            <a:rPr lang="en-US" sz="2000" kern="1200" dirty="0">
              <a:solidFill>
                <a:srgbClr val="00B050"/>
              </a:solidFill>
            </a:rPr>
            <a:t>evaluation</a:t>
          </a:r>
          <a:endParaRPr lang="en-US" sz="2000" kern="1200" dirty="0"/>
        </a:p>
      </dsp:txBody>
      <dsp:txXfrm>
        <a:off x="3542791" y="2314060"/>
        <a:ext cx="2866918" cy="945000"/>
      </dsp:txXfrm>
    </dsp:sp>
    <dsp:sp modelId="{52A7F4BF-2D3C-4F93-886C-F17E6E190A94}">
      <dsp:nvSpPr>
        <dsp:cNvPr id="0" name=""/>
        <dsp:cNvSpPr/>
      </dsp:nvSpPr>
      <dsp:spPr>
        <a:xfrm>
          <a:off x="7891247" y="629198"/>
          <a:ext cx="1290113" cy="12901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371FB-A858-4DD9-875B-CE86F95008D0}">
      <dsp:nvSpPr>
        <dsp:cNvPr id="0" name=""/>
        <dsp:cNvSpPr/>
      </dsp:nvSpPr>
      <dsp:spPr>
        <a:xfrm>
          <a:off x="6911420" y="2314060"/>
          <a:ext cx="3249767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</a:t>
          </a:r>
          <a:r>
            <a:rPr lang="en-US" sz="2000" kern="1200" dirty="0">
              <a:solidFill>
                <a:srgbClr val="00B050"/>
              </a:solidFill>
            </a:rPr>
            <a:t>geometry</a:t>
          </a:r>
          <a:r>
            <a:rPr lang="en-US" sz="2000" kern="1200" dirty="0"/>
            <a:t> should reflect model </a:t>
          </a:r>
          <a:r>
            <a:rPr lang="en-US" sz="2000" kern="1200" dirty="0">
              <a:solidFill>
                <a:srgbClr val="00B050"/>
              </a:solidFill>
            </a:rPr>
            <a:t>assumptions</a:t>
          </a:r>
          <a:endParaRPr lang="en-US" sz="2000" kern="1200" dirty="0"/>
        </a:p>
      </dsp:txBody>
      <dsp:txXfrm>
        <a:off x="6911420" y="2314060"/>
        <a:ext cx="3249767" cy="94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BB96C-7B80-4A73-86E3-D3ABCF2F12F3}">
      <dsp:nvSpPr>
        <dsp:cNvPr id="0" name=""/>
        <dsp:cNvSpPr/>
      </dsp:nvSpPr>
      <dsp:spPr>
        <a:xfrm>
          <a:off x="0" y="474"/>
          <a:ext cx="10335350" cy="11106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BFF39-CA29-4468-BA21-0E98258B3039}">
      <dsp:nvSpPr>
        <dsp:cNvPr id="0" name=""/>
        <dsp:cNvSpPr/>
      </dsp:nvSpPr>
      <dsp:spPr>
        <a:xfrm>
          <a:off x="335974" y="250373"/>
          <a:ext cx="610862" cy="6108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6F5D7-13CD-4B27-8A48-DC5FDC479F23}">
      <dsp:nvSpPr>
        <dsp:cNvPr id="0" name=""/>
        <dsp:cNvSpPr/>
      </dsp:nvSpPr>
      <dsp:spPr>
        <a:xfrm>
          <a:off x="1282812" y="474"/>
          <a:ext cx="9052537" cy="111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545" tIns="117545" rIns="117545" bIns="1175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About anything in the talk so far</a:t>
          </a:r>
        </a:p>
      </dsp:txBody>
      <dsp:txXfrm>
        <a:off x="1282812" y="474"/>
        <a:ext cx="9052537" cy="1110659"/>
      </dsp:txXfrm>
    </dsp:sp>
    <dsp:sp modelId="{46735767-29B0-4994-9DD5-247F542DE255}">
      <dsp:nvSpPr>
        <dsp:cNvPr id="0" name=""/>
        <dsp:cNvSpPr/>
      </dsp:nvSpPr>
      <dsp:spPr>
        <a:xfrm>
          <a:off x="0" y="1388799"/>
          <a:ext cx="10335350" cy="11106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B8A2C-7732-4BB5-97A1-AC75595397E2}">
      <dsp:nvSpPr>
        <dsp:cNvPr id="0" name=""/>
        <dsp:cNvSpPr/>
      </dsp:nvSpPr>
      <dsp:spPr>
        <a:xfrm>
          <a:off x="335974" y="1638698"/>
          <a:ext cx="610862" cy="6108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58E66-4C74-4136-B268-6ECFEC3487D8}">
      <dsp:nvSpPr>
        <dsp:cNvPr id="0" name=""/>
        <dsp:cNvSpPr/>
      </dsp:nvSpPr>
      <dsp:spPr>
        <a:xfrm>
          <a:off x="1282812" y="1388799"/>
          <a:ext cx="9052537" cy="111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545" tIns="117545" rIns="117545" bIns="1175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ML might be applied to your problems</a:t>
          </a:r>
        </a:p>
      </dsp:txBody>
      <dsp:txXfrm>
        <a:off x="1282812" y="1388799"/>
        <a:ext cx="9052537" cy="1110659"/>
      </dsp:txXfrm>
    </dsp:sp>
    <dsp:sp modelId="{C2BDCF45-53F5-4C5C-9117-3A20A2D5554E}">
      <dsp:nvSpPr>
        <dsp:cNvPr id="0" name=""/>
        <dsp:cNvSpPr/>
      </dsp:nvSpPr>
      <dsp:spPr>
        <a:xfrm>
          <a:off x="0" y="2777124"/>
          <a:ext cx="10335350" cy="111065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7942C-0736-4EF1-9DC1-81EBF45452F7}">
      <dsp:nvSpPr>
        <dsp:cNvPr id="0" name=""/>
        <dsp:cNvSpPr/>
      </dsp:nvSpPr>
      <dsp:spPr>
        <a:xfrm>
          <a:off x="335974" y="3027022"/>
          <a:ext cx="610862" cy="6108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2F478B-80DB-47FD-A784-A123658365C6}">
      <dsp:nvSpPr>
        <dsp:cNvPr id="0" name=""/>
        <dsp:cNvSpPr/>
      </dsp:nvSpPr>
      <dsp:spPr>
        <a:xfrm>
          <a:off x="1282812" y="2777124"/>
          <a:ext cx="9052537" cy="1110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545" tIns="117545" rIns="117545" bIns="11754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Careers advice in ML</a:t>
          </a:r>
        </a:p>
      </dsp:txBody>
      <dsp:txXfrm>
        <a:off x="1282812" y="2777124"/>
        <a:ext cx="9052537" cy="1110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7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3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543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01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1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9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4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9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47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1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18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5/AIES-D-22-0094.1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572980-FB84-8C29-1FAC-FAC5ECE2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a mountain range&#10;&#10;Description automatically generated">
            <a:extLst>
              <a:ext uri="{FF2B5EF4-FFF2-40B4-BE49-F238E27FC236}">
                <a16:creationId xmlns:a16="http://schemas.microsoft.com/office/drawing/2014/main" id="{A2AEB53A-1A5B-AAAA-822F-A96F7813C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3797C-0129-1E93-9B6C-1D1A5230C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560" y="2731168"/>
            <a:ext cx="9352880" cy="697832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FFFFFF"/>
                </a:solidFill>
                <a:latin typeface="PP Telegraf" pitchFamily="2" charset="77"/>
              </a:rPr>
              <a:t>Building a map of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84369-CF2F-940D-EC7B-8C91344A9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2" y="3914689"/>
            <a:ext cx="7588155" cy="141409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PP Telegraf" pitchFamily="2" charset="77"/>
              </a:rPr>
              <a:t>Dr Stuart Burrell</a:t>
            </a:r>
          </a:p>
          <a:p>
            <a:r>
              <a:rPr lang="en-US" sz="2000" dirty="0">
                <a:solidFill>
                  <a:srgbClr val="FFFFFF"/>
                </a:solidFill>
                <a:latin typeface="PP Telegraf" pitchFamily="2" charset="77"/>
              </a:rPr>
              <a:t>Senior Research Engineer at Featurespace</a:t>
            </a:r>
          </a:p>
        </p:txBody>
      </p:sp>
    </p:spTree>
    <p:extLst>
      <p:ext uri="{BB962C8B-B14F-4D97-AF65-F5344CB8AC3E}">
        <p14:creationId xmlns:p14="http://schemas.microsoft.com/office/powerpoint/2010/main" val="3030993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D6DD1-98AD-E1FB-F6EC-0FAAE88BA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DB3E-75D7-8D0A-DB54-6F2FCE0D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P Telegraf" pitchFamily="2" charset="77"/>
              </a:rPr>
              <a:t>Unsupervised learning</a:t>
            </a:r>
          </a:p>
        </p:txBody>
      </p:sp>
      <p:pic>
        <p:nvPicPr>
          <p:cNvPr id="26634" name="Picture 10">
            <a:extLst>
              <a:ext uri="{FF2B5EF4-FFF2-40B4-BE49-F238E27FC236}">
                <a16:creationId xmlns:a16="http://schemas.microsoft.com/office/drawing/2014/main" id="{9530D2D2-ED95-D021-55F5-702285E4F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9"/>
          <a:stretch/>
        </p:blipFill>
        <p:spPr bwMode="auto">
          <a:xfrm>
            <a:off x="1490869" y="2341994"/>
            <a:ext cx="9210261" cy="318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15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F4759-4F2C-4556-BA7A-D9B2A7F95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58DED-65C5-262B-701D-2A8EC59D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P Telegraf" pitchFamily="2" charset="77"/>
              </a:rPr>
              <a:t>Reinforcement learning</a:t>
            </a:r>
          </a:p>
        </p:txBody>
      </p:sp>
      <p:pic>
        <p:nvPicPr>
          <p:cNvPr id="27650" name="Picture 2" descr="What is Reinforcement Learning? How Does It Work?">
            <a:extLst>
              <a:ext uri="{FF2B5EF4-FFF2-40B4-BE49-F238E27FC236}">
                <a16:creationId xmlns:a16="http://schemas.microsoft.com/office/drawing/2014/main" id="{DC57D22C-825C-97F8-36BB-D140E437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115" y="1537252"/>
            <a:ext cx="8607769" cy="432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4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CF65C-7EEA-FECD-9FAD-9436C3151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Reinforcement Learning in Games and Entertainment | by Cinnamon AI | Medium">
            <a:extLst>
              <a:ext uri="{FF2B5EF4-FFF2-40B4-BE49-F238E27FC236}">
                <a16:creationId xmlns:a16="http://schemas.microsoft.com/office/drawing/2014/main" id="{BC627E9F-DFB5-6B2A-BAD0-5C241BEAF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51" y="1680898"/>
            <a:ext cx="10322897" cy="405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BA5CE22-57CD-76BF-BD0C-F82E1729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506335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666A3-583D-CDFE-8CB5-D3C650EA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780F-FE77-7F71-8B69-7831C67E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P Telegraf" pitchFamily="2" charset="77"/>
              </a:rPr>
              <a:t>To 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76385A-3BE3-4CB1-1FCC-C2718EBE2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11579353" cy="4593828"/>
          </a:xfrm>
        </p:spPr>
        <p:txBody>
          <a:bodyPr>
            <a:normAutofit/>
          </a:bodyPr>
          <a:lstStyle/>
          <a:p>
            <a:endParaRPr lang="en-US" dirty="0">
              <a:latin typeface="PP Telegraf" pitchFamily="2" charset="77"/>
            </a:endParaRPr>
          </a:p>
          <a:p>
            <a:r>
              <a:rPr lang="en-US" sz="2000" b="1" dirty="0">
                <a:latin typeface="PP Telegraf" pitchFamily="2" charset="77"/>
              </a:rPr>
              <a:t>Supervised learning</a:t>
            </a:r>
            <a:r>
              <a:rPr lang="en-US" sz="2000" dirty="0">
                <a:latin typeface="PP Telegraf" pitchFamily="2" charset="77"/>
              </a:rPr>
              <a:t>: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approximates a function </a:t>
            </a:r>
            <a:r>
              <a:rPr lang="en-US" sz="2000" dirty="0">
                <a:latin typeface="PP Telegraf" pitchFamily="2" charset="77"/>
              </a:rPr>
              <a:t>mapping data to labels</a:t>
            </a:r>
            <a:br>
              <a:rPr lang="en-US" sz="2000" dirty="0">
                <a:latin typeface="PP Telegraf" pitchFamily="2" charset="77"/>
              </a:rPr>
            </a:br>
            <a:br>
              <a:rPr lang="en-US" sz="2000" dirty="0">
                <a:latin typeface="PP Telegraf" pitchFamily="2" charset="77"/>
              </a:rPr>
            </a:br>
            <a:endParaRPr lang="en-US" sz="2000" dirty="0">
              <a:latin typeface="PP Telegraf" pitchFamily="2" charset="77"/>
            </a:endParaRPr>
          </a:p>
          <a:p>
            <a:r>
              <a:rPr lang="en-US" sz="2000" b="1" dirty="0">
                <a:latin typeface="PP Telegraf" pitchFamily="2" charset="77"/>
              </a:rPr>
              <a:t>Unsupervised learning</a:t>
            </a:r>
            <a:r>
              <a:rPr lang="en-US" sz="2000" dirty="0">
                <a:latin typeface="PP Telegraf" pitchFamily="2" charset="77"/>
              </a:rPr>
              <a:t>: detects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structure</a:t>
            </a:r>
            <a:r>
              <a:rPr lang="en-US" sz="2000" dirty="0">
                <a:latin typeface="PP Telegraf" pitchFamily="2" charset="77"/>
              </a:rPr>
              <a:t> like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 clusters, associations </a:t>
            </a:r>
            <a:r>
              <a:rPr lang="en-US" sz="2000" dirty="0">
                <a:latin typeface="PP Telegraf" pitchFamily="2" charset="77"/>
              </a:rPr>
              <a:t>or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 lower dimensional representations</a:t>
            </a:r>
            <a:br>
              <a:rPr lang="en-US" sz="2000" dirty="0">
                <a:latin typeface="PP Telegraf" pitchFamily="2" charset="77"/>
              </a:rPr>
            </a:br>
            <a:endParaRPr lang="en-US" sz="2000" dirty="0">
              <a:latin typeface="PP Telegraf" pitchFamily="2" charset="77"/>
            </a:endParaRPr>
          </a:p>
          <a:p>
            <a:endParaRPr lang="en-US" dirty="0">
              <a:latin typeface="PP Telegraf" pitchFamily="2" charset="77"/>
            </a:endParaRPr>
          </a:p>
          <a:p>
            <a:r>
              <a:rPr lang="en-US" sz="2000" b="1" dirty="0">
                <a:latin typeface="PP Telegraf" pitchFamily="2" charset="77"/>
              </a:rPr>
              <a:t>Reinforcement learning </a:t>
            </a:r>
            <a:r>
              <a:rPr lang="en-US" sz="2000" dirty="0">
                <a:latin typeface="PP Telegraf" pitchFamily="2" charset="77"/>
              </a:rPr>
              <a:t>– approximates a function showing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how to act </a:t>
            </a:r>
            <a:r>
              <a:rPr lang="en-US" dirty="0">
                <a:latin typeface="PP Telegraf" pitchFamily="2" charset="77"/>
              </a:rPr>
              <a:t>in </a:t>
            </a:r>
            <a:r>
              <a:rPr lang="en-US" sz="2000" dirty="0">
                <a:latin typeface="PP Telegraf" pitchFamily="2" charset="77"/>
              </a:rPr>
              <a:t>given an environment to maximize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219189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4D89-D8D7-7235-7835-16FED6867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1A78-2060-70C1-9ACC-6E6C370C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661" y="3073746"/>
            <a:ext cx="9036678" cy="71050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Where does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statistics</a:t>
            </a:r>
            <a:r>
              <a:rPr lang="en-US" dirty="0">
                <a:latin typeface="PP Telegraf" pitchFamily="2" charset="77"/>
              </a:rPr>
              <a:t> fit into all of this?</a:t>
            </a:r>
          </a:p>
        </p:txBody>
      </p:sp>
    </p:spTree>
    <p:extLst>
      <p:ext uri="{BB962C8B-B14F-4D97-AF65-F5344CB8AC3E}">
        <p14:creationId xmlns:p14="http://schemas.microsoft.com/office/powerpoint/2010/main" val="3107897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09638-DDCA-0837-F513-11E5B94BB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9F1CE-5CC1-4544-78AC-4C765533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Inference</a:t>
            </a:r>
            <a:r>
              <a:rPr lang="en-US" dirty="0">
                <a:latin typeface="PP Telegraf" pitchFamily="2" charset="77"/>
              </a:rPr>
              <a:t> and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prediction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B9050D-8D15-6E8A-243D-42CCAA26C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148668"/>
            <a:ext cx="10653579" cy="4593828"/>
          </a:xfrm>
        </p:spPr>
        <p:txBody>
          <a:bodyPr>
            <a:normAutofit/>
          </a:bodyPr>
          <a:lstStyle/>
          <a:p>
            <a:r>
              <a:rPr lang="en-US" dirty="0">
                <a:latin typeface="PP Telegraf" pitchFamily="2" charset="77"/>
              </a:rPr>
              <a:t>“</a:t>
            </a:r>
            <a:r>
              <a:rPr lang="en-US" i="1" dirty="0">
                <a:latin typeface="PP Telegraf" pitchFamily="2" charset="77"/>
              </a:rPr>
              <a:t>Inference creates a mathematical model of the </a:t>
            </a:r>
            <a:r>
              <a:rPr lang="en-US" i="1" dirty="0">
                <a:solidFill>
                  <a:srgbClr val="00B050"/>
                </a:solidFill>
                <a:latin typeface="PP Telegraf" pitchFamily="2" charset="77"/>
              </a:rPr>
              <a:t>data-generation process </a:t>
            </a:r>
            <a:r>
              <a:rPr lang="en-US" i="1" dirty="0">
                <a:latin typeface="PP Telegraf" pitchFamily="2" charset="77"/>
              </a:rPr>
              <a:t>to formalize </a:t>
            </a:r>
            <a:r>
              <a:rPr lang="en-US" i="1" dirty="0">
                <a:solidFill>
                  <a:srgbClr val="00B050"/>
                </a:solidFill>
                <a:latin typeface="PP Telegraf" pitchFamily="2" charset="77"/>
              </a:rPr>
              <a:t>understanding</a:t>
            </a:r>
            <a:r>
              <a:rPr lang="en-US" i="1" dirty="0">
                <a:latin typeface="PP Telegraf" pitchFamily="2" charset="77"/>
              </a:rPr>
              <a:t> or test a </a:t>
            </a:r>
            <a:r>
              <a:rPr lang="en-US" i="1" dirty="0">
                <a:solidFill>
                  <a:srgbClr val="00B050"/>
                </a:solidFill>
                <a:latin typeface="PP Telegraf" pitchFamily="2" charset="77"/>
              </a:rPr>
              <a:t>hypothesis</a:t>
            </a:r>
            <a:r>
              <a:rPr lang="en-US" dirty="0">
                <a:latin typeface="PP Telegraf" pitchFamily="2" charset="77"/>
              </a:rPr>
              <a:t>" (Bzdok et al. 2018).</a:t>
            </a:r>
          </a:p>
          <a:p>
            <a:pPr marL="0" indent="0">
              <a:buNone/>
            </a:pPr>
            <a:endParaRPr lang="en-US" dirty="0">
              <a:latin typeface="PP Telegraf" pitchFamily="2" charset="77"/>
            </a:endParaRPr>
          </a:p>
          <a:p>
            <a:pPr marL="0" indent="0">
              <a:buNone/>
            </a:pPr>
            <a:endParaRPr lang="en-US" dirty="0">
              <a:latin typeface="PP Telegraf" pitchFamily="2" charset="77"/>
            </a:endParaRPr>
          </a:p>
          <a:p>
            <a:pPr marL="0" indent="0">
              <a:buNone/>
            </a:pPr>
            <a:endParaRPr lang="en-US" dirty="0">
              <a:latin typeface="PP Telegraf" pitchFamily="2" charset="77"/>
            </a:endParaRPr>
          </a:p>
          <a:p>
            <a:r>
              <a:rPr lang="en-US" dirty="0">
                <a:latin typeface="PP Telegraf" pitchFamily="2" charset="77"/>
              </a:rPr>
              <a:t>“</a:t>
            </a:r>
            <a:r>
              <a:rPr lang="en-US" i="1" dirty="0">
                <a:latin typeface="PP Telegraf" pitchFamily="2" charset="77"/>
              </a:rPr>
              <a:t>Prediction aims at </a:t>
            </a:r>
            <a:r>
              <a:rPr lang="en-US" i="1" dirty="0">
                <a:solidFill>
                  <a:srgbClr val="00B050"/>
                </a:solidFill>
                <a:latin typeface="PP Telegraf" pitchFamily="2" charset="77"/>
              </a:rPr>
              <a:t>forecasting</a:t>
            </a:r>
            <a:r>
              <a:rPr lang="en-US" i="1" dirty="0">
                <a:latin typeface="PP Telegraf" pitchFamily="2" charset="77"/>
              </a:rPr>
              <a:t> unobserved outcomes or future beh</a:t>
            </a:r>
            <a:r>
              <a:rPr lang="en-US" dirty="0">
                <a:latin typeface="PP Telegraf" pitchFamily="2" charset="77"/>
              </a:rPr>
              <a:t>avior” (Bzdok et al. 2018).</a:t>
            </a:r>
          </a:p>
          <a:p>
            <a:pPr marL="0" indent="0">
              <a:buNone/>
            </a:pPr>
            <a:endParaRPr lang="en-GB" sz="1200" b="0" i="1" dirty="0"/>
          </a:p>
          <a:p>
            <a:pPr marL="0" indent="0">
              <a:buNone/>
            </a:pPr>
            <a:endParaRPr lang="en-GB" sz="1200" i="1" dirty="0"/>
          </a:p>
          <a:p>
            <a:pPr marL="0" indent="0">
              <a:buNone/>
            </a:pPr>
            <a:endParaRPr lang="en-GB" sz="1200" i="1" dirty="0"/>
          </a:p>
          <a:p>
            <a:pPr marL="0" indent="0">
              <a:buNone/>
            </a:pPr>
            <a:r>
              <a:rPr lang="en-GB" sz="1200" i="1" dirty="0"/>
              <a:t>      </a:t>
            </a:r>
            <a:r>
              <a:rPr lang="en-GB" sz="1200" b="0" i="1" dirty="0"/>
              <a:t>Bzdok, D., Altman, N. &amp; Krzywinski, M. Statistics versus machine learning. Nat Methods 15, 233–234 (2018).</a:t>
            </a:r>
            <a:endParaRPr lang="en-US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174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9A3B0-387D-1B1D-77C8-805EB28C4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1986-8E99-0136-4571-95A86D83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483" y="2300878"/>
            <a:ext cx="10117034" cy="24968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P Telegraf" pitchFamily="2" charset="77"/>
              </a:rPr>
              <a:t>“Statistics draws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population inferences </a:t>
            </a:r>
            <a:r>
              <a:rPr lang="en-US" dirty="0">
                <a:latin typeface="PP Telegraf" pitchFamily="2" charset="77"/>
              </a:rPr>
              <a:t>from a</a:t>
            </a:r>
            <a:br>
              <a:rPr lang="en-US" dirty="0">
                <a:latin typeface="PP Telegraf" pitchFamily="2" charset="77"/>
              </a:rPr>
            </a:b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sample</a:t>
            </a:r>
            <a:r>
              <a:rPr lang="en-US" dirty="0">
                <a:latin typeface="PP Telegraf" pitchFamily="2" charset="77"/>
              </a:rPr>
              <a:t>, and machine learning finds generalizable</a:t>
            </a:r>
            <a:br>
              <a:rPr lang="en-US" dirty="0">
                <a:latin typeface="PP Telegraf" pitchFamily="2" charset="77"/>
              </a:rPr>
            </a:b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predictive patterns</a:t>
            </a:r>
            <a:r>
              <a:rPr lang="en-US" dirty="0">
                <a:latin typeface="PP Telegraf" pitchFamily="2" charset="77"/>
              </a:rPr>
              <a:t>.”</a:t>
            </a:r>
            <a:br>
              <a:rPr lang="en-US" dirty="0">
                <a:latin typeface="PP Telegraf" pitchFamily="2" charset="77"/>
              </a:rPr>
            </a:br>
            <a:br>
              <a:rPr lang="en-US" dirty="0">
                <a:latin typeface="PP Telegraf" pitchFamily="2" charset="77"/>
              </a:rPr>
            </a:br>
            <a:r>
              <a:rPr lang="en-GB" sz="1800" b="0" i="1" dirty="0"/>
              <a:t>Bzdok, D., Altman, N. &amp; Krzywinski, M. Statistics versus machine learning. Nat Methods 15, 233–234 (2018).</a:t>
            </a:r>
            <a:endParaRPr lang="en-US" sz="1800" b="0" i="1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251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49CEA-F324-18C4-6DE3-6B5EBE6F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53CF3-56AD-E160-8B83-2AF07EC4C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320" y="2304592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latin typeface="PP Telegraf" pitchFamily="2" charset="77"/>
              </a:rPr>
              <a:t>So, is statistics the </a:t>
            </a:r>
            <a:r>
              <a:rPr lang="en-US" sz="3200" dirty="0">
                <a:solidFill>
                  <a:srgbClr val="00B050"/>
                </a:solidFill>
                <a:latin typeface="PP Telegraf" pitchFamily="2" charset="77"/>
              </a:rPr>
              <a:t>proper</a:t>
            </a:r>
            <a:r>
              <a:rPr lang="en-US" sz="3200" dirty="0">
                <a:latin typeface="PP Telegraf" pitchFamily="2" charset="77"/>
              </a:rPr>
              <a:t> way of doing things?</a:t>
            </a:r>
          </a:p>
        </p:txBody>
      </p:sp>
      <p:pic>
        <p:nvPicPr>
          <p:cNvPr id="2050" name="Picture 2" descr="Old Guy with monocle looking smug Meme Generator - Imgflip">
            <a:extLst>
              <a:ext uri="{FF2B5EF4-FFF2-40B4-BE49-F238E27FC236}">
                <a16:creationId xmlns:a16="http://schemas.microsoft.com/office/drawing/2014/main" id="{EF076D20-6DA1-C2D0-ACA1-7702C71FE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6936" y="394503"/>
            <a:ext cx="6061934" cy="60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04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B2828-2C75-F3BB-53B9-731D4DF30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Checkbox Crossed with solid fill">
            <a:extLst>
              <a:ext uri="{FF2B5EF4-FFF2-40B4-BE49-F238E27FC236}">
                <a16:creationId xmlns:a16="http://schemas.microsoft.com/office/drawing/2014/main" id="{FDE9185E-5252-367A-3233-7CFA2D8C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9791" y="643467"/>
            <a:ext cx="2543217" cy="254321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artoon of a person in a plane&#10;&#10;Description automatically generated">
            <a:extLst>
              <a:ext uri="{FF2B5EF4-FFF2-40B4-BE49-F238E27FC236}">
                <a16:creationId xmlns:a16="http://schemas.microsoft.com/office/drawing/2014/main" id="{78DF58FE-A527-D8C0-0B29-60623EBB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177" y="643467"/>
            <a:ext cx="2543217" cy="254321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Checkbox Ticked with solid fill">
            <a:extLst>
              <a:ext uri="{FF2B5EF4-FFF2-40B4-BE49-F238E27FC236}">
                <a16:creationId xmlns:a16="http://schemas.microsoft.com/office/drawing/2014/main" id="{FCAEAD4A-C0E1-1B81-47BD-B43DCC6F9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8468" y="3671316"/>
            <a:ext cx="2545862" cy="2545862"/>
          </a:xfrm>
          <a:prstGeom prst="rect">
            <a:avLst/>
          </a:prstGeom>
        </p:spPr>
      </p:pic>
      <p:pic>
        <p:nvPicPr>
          <p:cNvPr id="6" name="Picture 5" descr="A cartoon of a person holding a wood plank&#10;&#10;Description automatically generated">
            <a:extLst>
              <a:ext uri="{FF2B5EF4-FFF2-40B4-BE49-F238E27FC236}">
                <a16:creationId xmlns:a16="http://schemas.microsoft.com/office/drawing/2014/main" id="{DDC1F3CC-C054-2709-4695-1A5BCDD9D9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497" y="3671316"/>
            <a:ext cx="1806578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2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628E4-BBA0-C8E9-E0C5-58FB783FF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401A-2188-CA72-E7EB-11558EC94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347" y="2919081"/>
            <a:ext cx="10117034" cy="101983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P Telegraf" pitchFamily="2" charset="77"/>
              </a:rPr>
              <a:t>“All models are wrong, but some are useful.”</a:t>
            </a:r>
            <a:br>
              <a:rPr lang="en-US" dirty="0">
                <a:latin typeface="PP Telegraf" pitchFamily="2" charset="77"/>
              </a:rPr>
            </a:br>
            <a:br>
              <a:rPr lang="en-US" dirty="0">
                <a:latin typeface="PP Telegraf" pitchFamily="2" charset="77"/>
              </a:rPr>
            </a:br>
            <a:r>
              <a:rPr lang="en-GB" sz="1800" b="0" i="1" dirty="0"/>
              <a:t>George E. P. Box</a:t>
            </a:r>
            <a:endParaRPr lang="en-US" sz="1800" b="0" i="1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189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3FE7E-80FF-7F4E-0B8D-C6450A58C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E62FC13-A7CA-1853-D960-547D59E3F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4898DA-692E-3D02-9EC2-003D296D0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a mountain range&#10;&#10;Description automatically generated">
            <a:extLst>
              <a:ext uri="{FF2B5EF4-FFF2-40B4-BE49-F238E27FC236}">
                <a16:creationId xmlns:a16="http://schemas.microsoft.com/office/drawing/2014/main" id="{4321DB98-C9BB-BFAA-6CF6-D43C914A8D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2AE23-C78C-4783-5CBA-BCDBD2B8A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560" y="2731168"/>
            <a:ext cx="9352880" cy="697832"/>
          </a:xfrm>
        </p:spPr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FFFFFF"/>
                </a:solidFill>
                <a:latin typeface="PP Telegraf" pitchFamily="2" charset="77"/>
              </a:rPr>
              <a:t>Building a map of </a:t>
            </a:r>
            <a:r>
              <a:rPr lang="en-US" b="0" strike="sngStrike" dirty="0">
                <a:solidFill>
                  <a:schemeClr val="bg1">
                    <a:lumMod val="75000"/>
                  </a:schemeClr>
                </a:solidFill>
                <a:latin typeface="PP Telegraf" pitchFamily="2" charset="77"/>
              </a:rPr>
              <a:t>machine learning </a:t>
            </a:r>
            <a:r>
              <a:rPr lang="en-US" b="0" dirty="0">
                <a:solidFill>
                  <a:srgbClr val="FFFFFF"/>
                </a:solidFill>
                <a:latin typeface="PP Telegraf" pitchFamily="2" charset="77"/>
              </a:rPr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8C0E6-5610-A139-F11C-5BB1BA23F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2" y="3914689"/>
            <a:ext cx="7588155" cy="141409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PP Telegraf" pitchFamily="2" charset="77"/>
              </a:rPr>
              <a:t>Dr Stuart Burrell</a:t>
            </a:r>
          </a:p>
          <a:p>
            <a:r>
              <a:rPr lang="en-US" sz="2000" dirty="0">
                <a:solidFill>
                  <a:srgbClr val="FFFFFF"/>
                </a:solidFill>
                <a:latin typeface="PP Telegraf" pitchFamily="2" charset="77"/>
              </a:rPr>
              <a:t>Senior Research Engineer at Featurespace</a:t>
            </a:r>
          </a:p>
        </p:txBody>
      </p:sp>
    </p:spTree>
    <p:extLst>
      <p:ext uri="{BB962C8B-B14F-4D97-AF65-F5344CB8AC3E}">
        <p14:creationId xmlns:p14="http://schemas.microsoft.com/office/powerpoint/2010/main" val="4251547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6E444-724F-1F89-DA24-C479FAB9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E9F0E-4BFE-F34E-3335-11AB7E52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Some middle-ground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B14566-1448-7B17-4DA0-1DF2E1DA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PP Telegraf" pitchFamily="2" charset="77"/>
              </a:rPr>
              <a:t>Probabilistic machine learning approaches like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Bayesian neural networks </a:t>
            </a:r>
            <a:r>
              <a:rPr lang="en-US" sz="2000" dirty="0">
                <a:latin typeface="PP Telegraf" pitchFamily="2" charset="77"/>
              </a:rPr>
              <a:t>offer approximate estimates of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uncertainty </a:t>
            </a:r>
            <a:r>
              <a:rPr lang="en-US" sz="2000" dirty="0">
                <a:latin typeface="PP Telegraf" pitchFamily="2" charset="77"/>
              </a:rPr>
              <a:t>for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weights</a:t>
            </a:r>
            <a:r>
              <a:rPr lang="en-US" sz="2000" dirty="0">
                <a:latin typeface="PP Telegraf" pitchFamily="2" charset="77"/>
              </a:rPr>
              <a:t> and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predictions.</a:t>
            </a:r>
          </a:p>
          <a:p>
            <a:pPr marL="0" indent="0">
              <a:buNone/>
            </a:pPr>
            <a:br>
              <a:rPr lang="en-US" sz="2000" dirty="0">
                <a:solidFill>
                  <a:srgbClr val="00B050"/>
                </a:solidFill>
                <a:latin typeface="PP Telegraf" pitchFamily="2" charset="77"/>
              </a:rPr>
            </a:br>
            <a:endParaRPr lang="en-US" sz="2000" dirty="0">
              <a:solidFill>
                <a:srgbClr val="00B050"/>
              </a:solidFill>
              <a:latin typeface="PP Telegraf" pitchFamily="2" charset="77"/>
            </a:endParaRPr>
          </a:p>
          <a:p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Explainable AI </a:t>
            </a:r>
            <a:r>
              <a:rPr lang="en-US" dirty="0">
                <a:latin typeface="PP Telegraf" pitchFamily="2" charset="77"/>
              </a:rPr>
              <a:t>aims to develop techniques for interpreting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black-box</a:t>
            </a:r>
            <a:r>
              <a:rPr lang="en-US" dirty="0">
                <a:latin typeface="PP Telegraf" pitchFamily="2" charset="77"/>
              </a:rPr>
              <a:t> models, usually through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feature importance </a:t>
            </a:r>
            <a:r>
              <a:rPr lang="en-US" dirty="0">
                <a:latin typeface="PP Telegraf" pitchFamily="2" charset="77"/>
              </a:rPr>
              <a:t>or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example importance</a:t>
            </a:r>
            <a:r>
              <a:rPr lang="en-US" dirty="0">
                <a:latin typeface="PP Telegraf" pitchFamily="2" charset="77"/>
              </a:rPr>
              <a:t>.</a:t>
            </a:r>
            <a:br>
              <a:rPr lang="en-US" dirty="0">
                <a:latin typeface="PP Telegraf" pitchFamily="2" charset="77"/>
              </a:rPr>
            </a:br>
            <a:br>
              <a:rPr lang="en-US" dirty="0">
                <a:latin typeface="PP Telegraf" pitchFamily="2" charset="77"/>
              </a:rPr>
            </a:br>
            <a:br>
              <a:rPr lang="en-US" dirty="0">
                <a:latin typeface="PP Telegraf" pitchFamily="2" charset="77"/>
              </a:rPr>
            </a:br>
            <a:endParaRPr lang="en-US" dirty="0">
              <a:latin typeface="PP Telegraf" pitchFamily="2" charset="77"/>
            </a:endParaRPr>
          </a:p>
          <a:p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Mechanistic interpretability </a:t>
            </a:r>
            <a:r>
              <a:rPr lang="en-US" dirty="0">
                <a:latin typeface="PP Telegraf" pitchFamily="2" charset="77"/>
              </a:rPr>
              <a:t>attempts to uncover conceptual understanding of individual weights even in ~billion weight scale parameter models.</a:t>
            </a:r>
            <a:br>
              <a:rPr lang="en-US" dirty="0">
                <a:latin typeface="PP Telegraf" pitchFamily="2" charset="77"/>
              </a:rPr>
            </a:br>
            <a:br>
              <a:rPr lang="en-US" dirty="0">
                <a:latin typeface="PP Telegraf" pitchFamily="2" charset="77"/>
              </a:rPr>
            </a:br>
            <a:endParaRPr lang="en-US" dirty="0">
              <a:latin typeface="PP Telegraf" pitchFamily="2" charset="77"/>
            </a:endParaRPr>
          </a:p>
          <a:p>
            <a:endParaRPr lang="en-US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29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66B79-9199-CC9F-767E-BD0403CDA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8909D5A-D98D-FE39-046A-50C03CF6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110" y="472536"/>
            <a:ext cx="8265779" cy="591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EB008-BC7F-B398-4964-199F27C46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01013C5-0169-8F8C-FA57-62D87022A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42BF16CD-F3A6-4946-3ED8-E361B905B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72932"/>
            <a:ext cx="12192000" cy="428506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2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DC0CA-BF1E-2D7C-6794-FAD4C594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8" y="4166490"/>
            <a:ext cx="8728364" cy="13071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Question time</a:t>
            </a:r>
          </a:p>
        </p:txBody>
      </p:sp>
    </p:spTree>
    <p:extLst>
      <p:ext uri="{BB962C8B-B14F-4D97-AF65-F5344CB8AC3E}">
        <p14:creationId xmlns:p14="http://schemas.microsoft.com/office/powerpoint/2010/main" val="149451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A9345-8544-9A49-EEC2-80776FA7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EA89-FCBE-BC0C-9AA2-934D367B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P Telegraf" pitchFamily="2" charset="77"/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4B221-0266-1482-022B-3F3A1317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108" y="1957624"/>
            <a:ext cx="10552657" cy="409426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PP Telegraf" pitchFamily="2" charset="77"/>
              </a:rPr>
              <a:t>Introduce machine learning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P Telegraf" pitchFamily="2" charset="77"/>
              </a:rPr>
              <a:t>Designing machine learning </a:t>
            </a:r>
            <a:r>
              <a:rPr lang="en-US" sz="2400" dirty="0">
                <a:solidFill>
                  <a:srgbClr val="00B050"/>
                </a:solidFill>
                <a:latin typeface="PP Telegraf" pitchFamily="2" charset="77"/>
              </a:rPr>
              <a:t>experiments </a:t>
            </a:r>
            <a:r>
              <a:rPr lang="en-US" sz="2400" dirty="0">
                <a:latin typeface="PP Telegraf" pitchFamily="2" charset="77"/>
              </a:rPr>
              <a:t>and</a:t>
            </a:r>
            <a:r>
              <a:rPr lang="en-US" sz="2400" dirty="0">
                <a:solidFill>
                  <a:srgbClr val="00B050"/>
                </a:solidFill>
                <a:latin typeface="PP Telegraf" pitchFamily="2" charset="77"/>
              </a:rPr>
              <a:t> architectures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PP Telegraf" pitchFamily="2" charset="77"/>
              </a:rPr>
              <a:t>Investigate some real-world applications of machine learning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5377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FA0A4-B069-6310-F2EB-E3D7EBFB5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5B9334-3E03-4CA7-3616-4D3C9DC2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6C5B9-57D2-B215-A54A-7FE35FD9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>
            <a:normAutofit/>
          </a:bodyPr>
          <a:lstStyle/>
          <a:p>
            <a:r>
              <a:rPr lang="en-US" dirty="0">
                <a:latin typeface="PP Telegraf" pitchFamily="2" charset="77"/>
              </a:rPr>
              <a:t>The machine learning process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62A455D-0057-1CE3-281C-7C529FC41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473568"/>
              </p:ext>
            </p:extLst>
          </p:nvPr>
        </p:nvGraphicFramePr>
        <p:xfrm>
          <a:off x="1169773" y="1894703"/>
          <a:ext cx="9852454" cy="3921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own Arrow 2">
            <a:extLst>
              <a:ext uri="{FF2B5EF4-FFF2-40B4-BE49-F238E27FC236}">
                <a16:creationId xmlns:a16="http://schemas.microsoft.com/office/drawing/2014/main" id="{67D49D0B-B430-32F3-CCFC-60382C0CA3A0}"/>
              </a:ext>
            </a:extLst>
          </p:cNvPr>
          <p:cNvSpPr/>
          <p:nvPr/>
        </p:nvSpPr>
        <p:spPr>
          <a:xfrm rot="10800000">
            <a:off x="7964904" y="4981074"/>
            <a:ext cx="204536" cy="83484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52804-2C9C-F49E-C211-27D76201809E}"/>
              </a:ext>
            </a:extLst>
          </p:cNvPr>
          <p:cNvSpPr txBox="1"/>
          <p:nvPr/>
        </p:nvSpPr>
        <p:spPr>
          <a:xfrm>
            <a:off x="6623380" y="5940028"/>
            <a:ext cx="288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 lot of people start here!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71F8621-B4D4-781A-9DDC-673325D4EC7E}"/>
              </a:ext>
            </a:extLst>
          </p:cNvPr>
          <p:cNvSpPr/>
          <p:nvPr/>
        </p:nvSpPr>
        <p:spPr>
          <a:xfrm rot="16200000">
            <a:off x="2946409" y="2846469"/>
            <a:ext cx="204536" cy="96052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AEECE54-93DF-4457-C221-16F27CF95AB9}"/>
              </a:ext>
            </a:extLst>
          </p:cNvPr>
          <p:cNvSpPr/>
          <p:nvPr/>
        </p:nvSpPr>
        <p:spPr>
          <a:xfrm rot="16200000">
            <a:off x="4979909" y="2830264"/>
            <a:ext cx="192502" cy="98090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44A07D5-6065-7A2F-8907-699215DCF676}"/>
              </a:ext>
            </a:extLst>
          </p:cNvPr>
          <p:cNvSpPr/>
          <p:nvPr/>
        </p:nvSpPr>
        <p:spPr>
          <a:xfrm rot="16200000">
            <a:off x="7001375" y="2834436"/>
            <a:ext cx="204535" cy="96052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995E40C-BCFF-5FAB-910B-36DA1C9C29C0}"/>
              </a:ext>
            </a:extLst>
          </p:cNvPr>
          <p:cNvSpPr/>
          <p:nvPr/>
        </p:nvSpPr>
        <p:spPr>
          <a:xfrm rot="16200000">
            <a:off x="9028858" y="2824247"/>
            <a:ext cx="204536" cy="98090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03232-A942-7BFC-7173-ED732FDC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C435-3641-0B38-05C6-59A5F3A32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Define the problem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98496E-E7FE-F991-F959-1E7D3B18C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P Telegraf" pitchFamily="2" charset="77"/>
              </a:rPr>
              <a:t>What is the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function</a:t>
            </a:r>
            <a:r>
              <a:rPr lang="en-US" dirty="0">
                <a:latin typeface="PP Telegraf" pitchFamily="2" charset="77"/>
              </a:rPr>
              <a:t> you are trying to learn?</a:t>
            </a:r>
          </a:p>
          <a:p>
            <a:endParaRPr lang="en-US" dirty="0">
              <a:latin typeface="PP Telegraf" pitchFamily="2" charset="77"/>
            </a:endParaRPr>
          </a:p>
          <a:p>
            <a:endParaRPr lang="en-US" dirty="0">
              <a:latin typeface="PP Telegraf" pitchFamily="2" charset="77"/>
            </a:endParaRPr>
          </a:p>
          <a:p>
            <a:r>
              <a:rPr lang="en-US" dirty="0">
                <a:latin typeface="PP Telegraf" pitchFamily="2" charset="77"/>
              </a:rPr>
              <a:t>What are the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inputs</a:t>
            </a:r>
            <a:r>
              <a:rPr lang="en-US" dirty="0">
                <a:latin typeface="PP Telegraf" pitchFamily="2" charset="77"/>
              </a:rPr>
              <a:t> and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outputs</a:t>
            </a:r>
            <a:r>
              <a:rPr lang="en-US" dirty="0">
                <a:latin typeface="PP Telegraf" pitchFamily="2" charset="77"/>
              </a:rPr>
              <a:t> of this function?</a:t>
            </a:r>
          </a:p>
          <a:p>
            <a:endParaRPr lang="en-US" sz="2000" dirty="0">
              <a:latin typeface="PP Telegraf" pitchFamily="2" charset="77"/>
            </a:endParaRPr>
          </a:p>
          <a:p>
            <a:endParaRPr lang="en-US" sz="2000" dirty="0">
              <a:latin typeface="PP Telegraf" pitchFamily="2" charset="77"/>
            </a:endParaRPr>
          </a:p>
          <a:p>
            <a:r>
              <a:rPr lang="en-US" dirty="0">
                <a:latin typeface="PP Telegraf" pitchFamily="2" charset="77"/>
              </a:rPr>
              <a:t>Is this a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prediction</a:t>
            </a:r>
            <a:r>
              <a:rPr lang="en-US" dirty="0">
                <a:latin typeface="PP Telegraf" pitchFamily="2" charset="77"/>
              </a:rPr>
              <a:t> problem or an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 inference </a:t>
            </a:r>
            <a:r>
              <a:rPr lang="en-US" dirty="0">
                <a:latin typeface="PP Telegraf" pitchFamily="2" charset="77"/>
              </a:rPr>
              <a:t>problem?</a:t>
            </a:r>
          </a:p>
          <a:p>
            <a:endParaRPr lang="en-US" sz="2000" dirty="0">
              <a:latin typeface="PP Telegraf" pitchFamily="2" charset="77"/>
            </a:endParaRPr>
          </a:p>
          <a:p>
            <a:endParaRPr lang="en-US" sz="2000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8511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C111F-04E3-A4CC-7BE3-A9AD6DAB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3341E-103E-27C4-FD01-4F15EB211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Acquire the data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D00055-DCF1-3204-E53D-FAB60EA51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PP Telegraf" pitchFamily="2" charset="77"/>
              </a:rPr>
              <a:t>Split the data into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training</a:t>
            </a:r>
            <a:r>
              <a:rPr lang="en-US" sz="2000" dirty="0">
                <a:latin typeface="PP Telegraf" pitchFamily="2" charset="77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validation</a:t>
            </a:r>
            <a:r>
              <a:rPr lang="en-US" sz="2000" dirty="0">
                <a:latin typeface="PP Telegraf" pitchFamily="2" charset="77"/>
              </a:rPr>
              <a:t> and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testing</a:t>
            </a:r>
            <a:r>
              <a:rPr lang="en-US" sz="2000" dirty="0">
                <a:latin typeface="PP Telegraf" pitchFamily="2" charset="77"/>
              </a:rPr>
              <a:t> partitions</a:t>
            </a:r>
          </a:p>
          <a:p>
            <a:endParaRPr lang="en-US" dirty="0">
              <a:latin typeface="PP Telegraf" pitchFamily="2" charset="77"/>
            </a:endParaRPr>
          </a:p>
          <a:p>
            <a:r>
              <a:rPr lang="en-US" sz="2000" dirty="0">
                <a:latin typeface="PP Telegraf" pitchFamily="2" charset="77"/>
              </a:rPr>
              <a:t>Does the data have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signal</a:t>
            </a:r>
            <a:r>
              <a:rPr lang="en-US" sz="2000" dirty="0">
                <a:latin typeface="PP Telegraf" pitchFamily="2" charset="77"/>
              </a:rPr>
              <a:t> for the problem you’re trying to solve?</a:t>
            </a:r>
          </a:p>
          <a:p>
            <a:endParaRPr lang="en-US" sz="2000" dirty="0">
              <a:latin typeface="PP Telegraf" pitchFamily="2" charset="77"/>
            </a:endParaRPr>
          </a:p>
          <a:p>
            <a:r>
              <a:rPr lang="en-US" dirty="0">
                <a:latin typeface="PP Telegraf" pitchFamily="2" charset="77"/>
              </a:rPr>
              <a:t>How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much</a:t>
            </a:r>
            <a:r>
              <a:rPr lang="en-US" dirty="0">
                <a:latin typeface="PP Telegraf" pitchFamily="2" charset="77"/>
              </a:rPr>
              <a:t> data and/or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labels</a:t>
            </a:r>
            <a:r>
              <a:rPr lang="en-US" dirty="0">
                <a:latin typeface="PP Telegraf" pitchFamily="2" charset="77"/>
              </a:rPr>
              <a:t> do you have?</a:t>
            </a:r>
          </a:p>
          <a:p>
            <a:pPr marL="0" indent="0">
              <a:buNone/>
            </a:pPr>
            <a:endParaRPr lang="en-US" sz="2000" dirty="0">
              <a:latin typeface="PP Telegraf" pitchFamily="2" charset="77"/>
            </a:endParaRPr>
          </a:p>
          <a:p>
            <a:r>
              <a:rPr lang="en-US" dirty="0">
                <a:latin typeface="PP Telegraf" pitchFamily="2" charset="77"/>
              </a:rPr>
              <a:t>What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simple statistics </a:t>
            </a:r>
            <a:r>
              <a:rPr lang="en-US" dirty="0">
                <a:latin typeface="PP Telegraf" pitchFamily="2" charset="77"/>
              </a:rPr>
              <a:t>can you compute about the data? (EDA)</a:t>
            </a:r>
            <a:endParaRPr lang="en-US" sz="2000" dirty="0">
              <a:latin typeface="PP Telegraf" pitchFamily="2" charset="77"/>
            </a:endParaRPr>
          </a:p>
          <a:p>
            <a:endParaRPr lang="en-US" dirty="0">
              <a:latin typeface="PP Telegraf" pitchFamily="2" charset="77"/>
            </a:endParaRPr>
          </a:p>
          <a:p>
            <a:r>
              <a:rPr lang="en-US" sz="2000" dirty="0">
                <a:latin typeface="PP Telegraf" pitchFamily="2" charset="77"/>
              </a:rPr>
              <a:t>Can the data be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reduced, filtered</a:t>
            </a:r>
            <a:r>
              <a:rPr lang="en-US" sz="2000" dirty="0">
                <a:latin typeface="PP Telegraf" pitchFamily="2" charset="77"/>
              </a:rPr>
              <a:t>, or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simplified</a:t>
            </a:r>
            <a:r>
              <a:rPr lang="en-US" sz="2000" dirty="0">
                <a:latin typeface="PP Telegraf" pitchFamily="2" charset="77"/>
              </a:rPr>
              <a:t> in any way?</a:t>
            </a:r>
          </a:p>
          <a:p>
            <a:pPr marL="0" indent="0">
              <a:buNone/>
            </a:pPr>
            <a:endParaRPr lang="en-US" sz="2000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482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851BD-B865-8510-9608-B0F41D6B7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9C68-F295-8BBB-14C8-A98A2DADF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Design the evaluation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88FB4-BE0C-51DA-9C94-4CD6F3F0D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PP Telegraf" pitchFamily="2" charset="77"/>
              </a:rPr>
              <a:t>How will you know if you’ve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solved the problem</a:t>
            </a:r>
            <a:r>
              <a:rPr lang="en-US" sz="2000" dirty="0">
                <a:latin typeface="PP Telegraf" pitchFamily="2" charset="77"/>
              </a:rPr>
              <a:t>?</a:t>
            </a:r>
          </a:p>
          <a:p>
            <a:endParaRPr lang="en-US" sz="2000" dirty="0">
              <a:latin typeface="PP Telegraf" pitchFamily="2" charset="77"/>
            </a:endParaRPr>
          </a:p>
          <a:p>
            <a:endParaRPr lang="en-US" sz="2000" dirty="0">
              <a:latin typeface="PP Telegraf" pitchFamily="2" charset="77"/>
            </a:endParaRPr>
          </a:p>
          <a:p>
            <a:endParaRPr lang="en-US" sz="2000" dirty="0">
              <a:latin typeface="PP Telegraf" pitchFamily="2" charset="77"/>
            </a:endParaRPr>
          </a:p>
          <a:p>
            <a:r>
              <a:rPr lang="en-US" dirty="0">
                <a:latin typeface="PP Telegraf" pitchFamily="2" charset="77"/>
              </a:rPr>
              <a:t>Is there a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quantitative measure </a:t>
            </a:r>
            <a:r>
              <a:rPr lang="en-US" dirty="0">
                <a:latin typeface="PP Telegraf" pitchFamily="2" charset="77"/>
              </a:rPr>
              <a:t>of this, for example, prediction accuracy?</a:t>
            </a:r>
          </a:p>
          <a:p>
            <a:pPr marL="0" indent="0">
              <a:buNone/>
            </a:pPr>
            <a:endParaRPr lang="en-US" sz="2000" dirty="0">
              <a:latin typeface="PP Telegraf" pitchFamily="2" charset="77"/>
            </a:endParaRPr>
          </a:p>
          <a:p>
            <a:pPr marL="0" indent="0">
              <a:buNone/>
            </a:pPr>
            <a:endParaRPr lang="en-US" sz="2000" dirty="0">
              <a:latin typeface="PP Telegraf" pitchFamily="2" charset="77"/>
            </a:endParaRPr>
          </a:p>
          <a:p>
            <a:endParaRPr lang="en-US" dirty="0">
              <a:latin typeface="PP Telegraf" pitchFamily="2" charset="77"/>
            </a:endParaRPr>
          </a:p>
          <a:p>
            <a:r>
              <a:rPr lang="en-US" dirty="0">
                <a:latin typeface="PP Telegraf" pitchFamily="2" charset="77"/>
              </a:rPr>
              <a:t>May be nuanced – are there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multiple measures </a:t>
            </a:r>
            <a:r>
              <a:rPr lang="en-US" dirty="0">
                <a:latin typeface="PP Telegraf" pitchFamily="2" charset="77"/>
              </a:rPr>
              <a:t>of quality?</a:t>
            </a:r>
            <a:endParaRPr lang="en-US" sz="2000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653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61C1F-2DA2-694D-EFEC-473A48DFA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6629-8343-BB6B-882F-CA356629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747" y="3124200"/>
            <a:ext cx="10117034" cy="1019838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PP Telegraf" pitchFamily="2" charset="77"/>
              </a:rPr>
              <a:t>Example: how to evaluate a probabilistic </a:t>
            </a:r>
            <a:r>
              <a:rPr lang="en-GB" dirty="0">
                <a:solidFill>
                  <a:srgbClr val="00B050"/>
                </a:solidFill>
                <a:latin typeface="PP Telegraf" pitchFamily="2" charset="77"/>
              </a:rPr>
              <a:t>forecasting</a:t>
            </a:r>
            <a:r>
              <a:rPr lang="en-GB" dirty="0">
                <a:latin typeface="PP Telegraf" pitchFamily="2" charset="77"/>
              </a:rPr>
              <a:t> model?</a:t>
            </a:r>
            <a:endParaRPr lang="en-US" sz="1800" b="0" i="1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49188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B88D7-7838-FB1A-8AFF-C0D7BE8C6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66F7-7210-D370-4297-9F662BDD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Evaluating forecasts: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mean</a:t>
            </a:r>
            <a:r>
              <a:rPr lang="en-US" dirty="0">
                <a:latin typeface="PP Telegraf" pitchFamily="2" charset="77"/>
              </a:rPr>
              <a:t> and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variance</a:t>
            </a:r>
            <a:r>
              <a:rPr lang="en-US" dirty="0">
                <a:latin typeface="PP Telegraf" pitchFamily="2" charset="77"/>
              </a:rPr>
              <a:t>?</a:t>
            </a:r>
          </a:p>
        </p:txBody>
      </p:sp>
      <p:pic>
        <p:nvPicPr>
          <p:cNvPr id="6146" name="Picture 2" descr="enter image description here">
            <a:extLst>
              <a:ext uri="{FF2B5EF4-FFF2-40B4-BE49-F238E27FC236}">
                <a16:creationId xmlns:a16="http://schemas.microsoft.com/office/drawing/2014/main" id="{CF514A56-4500-DFC6-0FC9-4460A923A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0297"/>
            <a:ext cx="12192000" cy="51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37691C-892B-00C2-0A89-7F0ADF98E275}"/>
              </a:ext>
            </a:extLst>
          </p:cNvPr>
          <p:cNvSpPr/>
          <p:nvPr/>
        </p:nvSpPr>
        <p:spPr>
          <a:xfrm>
            <a:off x="4426227" y="1435732"/>
            <a:ext cx="3935895" cy="49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3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5B79CA-1CB8-A133-67D7-E2B7AC1F9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A94AF-59F7-4B7E-6089-74C5AA4A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22" y="849085"/>
            <a:ext cx="4182757" cy="5179925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latin typeface="PP Telegraf" pitchFamily="2" charset="77"/>
              </a:rPr>
              <a:t>Goal of this talk</a:t>
            </a:r>
            <a:endParaRPr lang="en-US">
              <a:latin typeface="PP Telegraf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6FFAE-6422-9CE1-4BA5-7B035E29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2700" y="849085"/>
            <a:ext cx="4970100" cy="51799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PP Telegraf" pitchFamily="2" charset="77"/>
              </a:rPr>
              <a:t>To learn how machine learning </a:t>
            </a:r>
            <a:r>
              <a:rPr lang="en-US" sz="2400" b="1" dirty="0">
                <a:solidFill>
                  <a:srgbClr val="00B050"/>
                </a:solidFill>
                <a:latin typeface="PP Telegraf" pitchFamily="2" charset="77"/>
              </a:rPr>
              <a:t>relates</a:t>
            </a:r>
            <a:r>
              <a:rPr lang="en-US" sz="2400" dirty="0">
                <a:latin typeface="PP Telegraf" pitchFamily="2" charset="77"/>
              </a:rPr>
              <a:t> to your knowledge of other </a:t>
            </a:r>
            <a:r>
              <a:rPr lang="en-US" sz="2400" b="1" dirty="0">
                <a:solidFill>
                  <a:srgbClr val="00B050"/>
                </a:solidFill>
                <a:latin typeface="PP Telegraf" pitchFamily="2" charset="77"/>
              </a:rPr>
              <a:t>tools</a:t>
            </a:r>
            <a:r>
              <a:rPr lang="en-US" sz="2400" dirty="0">
                <a:latin typeface="PP Telegraf" pitchFamily="2" charset="77"/>
              </a:rPr>
              <a:t>, and how you might </a:t>
            </a:r>
            <a:r>
              <a:rPr lang="en-US" sz="2400" b="1" dirty="0">
                <a:solidFill>
                  <a:srgbClr val="00B050"/>
                </a:solidFill>
                <a:latin typeface="PP Telegraf" pitchFamily="2" charset="77"/>
              </a:rPr>
              <a:t>apply</a:t>
            </a:r>
            <a:r>
              <a:rPr lang="en-US" sz="2400" dirty="0">
                <a:latin typeface="PP Telegraf" pitchFamily="2" charset="77"/>
              </a:rPr>
              <a:t> it to your problems</a:t>
            </a:r>
          </a:p>
        </p:txBody>
      </p:sp>
    </p:spTree>
    <p:extLst>
      <p:ext uri="{BB962C8B-B14F-4D97-AF65-F5344CB8AC3E}">
        <p14:creationId xmlns:p14="http://schemas.microsoft.com/office/powerpoint/2010/main" val="766875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F3CC-E06A-05E3-7E08-1504EE01E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7F11B-DB83-73CE-BF21-98C0D827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Evaluating forecasts: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multimodality</a:t>
            </a:r>
            <a:r>
              <a:rPr lang="en-US" dirty="0">
                <a:latin typeface="PP Telegraf" pitchFamily="2" charset="77"/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1F6A4C-AE78-3460-FE81-A4BA58038E7C}"/>
              </a:ext>
            </a:extLst>
          </p:cNvPr>
          <p:cNvSpPr/>
          <p:nvPr/>
        </p:nvSpPr>
        <p:spPr>
          <a:xfrm>
            <a:off x="4426227" y="1435732"/>
            <a:ext cx="3935895" cy="49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7358D-D384-C2FD-1C5D-D00BCC4E6DB9}"/>
              </a:ext>
            </a:extLst>
          </p:cNvPr>
          <p:cNvSpPr/>
          <p:nvPr/>
        </p:nvSpPr>
        <p:spPr>
          <a:xfrm>
            <a:off x="4251897" y="6180001"/>
            <a:ext cx="3935895" cy="490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C07CF9-337E-CE94-D1CB-4AF78B0973FB}"/>
              </a:ext>
            </a:extLst>
          </p:cNvPr>
          <p:cNvSpPr txBox="1"/>
          <p:nvPr/>
        </p:nvSpPr>
        <p:spPr>
          <a:xfrm>
            <a:off x="2429065" y="5986194"/>
            <a:ext cx="7333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 may represent one of several plausible options, so we</a:t>
            </a:r>
          </a:p>
          <a:p>
            <a:r>
              <a:rPr lang="en-US" dirty="0"/>
              <a:t>could end up optimizing to an unfortunate middle-ground!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8198" name="Picture 6" descr="Bimodal Distribution">
            <a:extLst>
              <a:ext uri="{FF2B5EF4-FFF2-40B4-BE49-F238E27FC236}">
                <a16:creationId xmlns:a16="http://schemas.microsoft.com/office/drawing/2014/main" id="{637A79AF-BEAF-5B8F-1954-9399CDBBA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48" y="1435732"/>
            <a:ext cx="7940103" cy="382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A0E09C0D-405A-07FB-8135-7B7F866DDADD}"/>
              </a:ext>
            </a:extLst>
          </p:cNvPr>
          <p:cNvSpPr/>
          <p:nvPr/>
        </p:nvSpPr>
        <p:spPr>
          <a:xfrm>
            <a:off x="5920408" y="5257940"/>
            <a:ext cx="351183" cy="59673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8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B2EC3-F659-019C-E49E-30783ECD0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52D3-7972-32AD-D9D2-616CA22E2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350" y="2919081"/>
            <a:ext cx="8111300" cy="101983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latin typeface="PP Telegraf" pitchFamily="2" charset="77"/>
              </a:rPr>
              <a:t>Evaluation can be </a:t>
            </a:r>
            <a:r>
              <a:rPr lang="en-GB" dirty="0">
                <a:solidFill>
                  <a:srgbClr val="00B050"/>
                </a:solidFill>
                <a:latin typeface="PP Telegraf" pitchFamily="2" charset="77"/>
              </a:rPr>
              <a:t>hard</a:t>
            </a:r>
            <a:r>
              <a:rPr lang="en-GB" dirty="0">
                <a:latin typeface="PP Telegraf" pitchFamily="2" charset="77"/>
              </a:rPr>
              <a:t>. Get it wrong and everything else can be </a:t>
            </a:r>
            <a:r>
              <a:rPr lang="en-GB" dirty="0">
                <a:solidFill>
                  <a:srgbClr val="00B050"/>
                </a:solidFill>
                <a:latin typeface="PP Telegraf" pitchFamily="2" charset="77"/>
              </a:rPr>
              <a:t>futile</a:t>
            </a:r>
            <a:r>
              <a:rPr lang="en-GB" dirty="0">
                <a:latin typeface="PP Telegraf" pitchFamily="2" charset="77"/>
              </a:rPr>
              <a:t>!</a:t>
            </a:r>
            <a:endParaRPr lang="en-US" sz="1800" b="0" i="1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5021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21318-532C-BB2C-9525-B0175940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0927-CE15-D10A-5C98-5BC0D8C0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Build a model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pic>
        <p:nvPicPr>
          <p:cNvPr id="9218" name="Picture 2" descr="How to Easily Draw Neural Network Architecture Diagrams | by Kenneth Leung  | Towards Data Science">
            <a:extLst>
              <a:ext uri="{FF2B5EF4-FFF2-40B4-BE49-F238E27FC236}">
                <a16:creationId xmlns:a16="http://schemas.microsoft.com/office/drawing/2014/main" id="{B4D8DFB3-E747-4363-8960-B35719ED8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37" y="2132974"/>
            <a:ext cx="4987319" cy="328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7C43926-5854-C28E-7771-67A87D75A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12" y="1680898"/>
            <a:ext cx="4828429" cy="362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23316D-D6C2-C78D-DF10-C7D78839906D}"/>
              </a:ext>
            </a:extLst>
          </p:cNvPr>
          <p:cNvSpPr/>
          <p:nvPr/>
        </p:nvSpPr>
        <p:spPr>
          <a:xfrm>
            <a:off x="6382974" y="1680898"/>
            <a:ext cx="2040835" cy="503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39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EE65D-C12A-E127-DDB9-392B5E978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C362-0982-BF69-E6EE-9377E22B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350" y="2919081"/>
            <a:ext cx="8111300" cy="1019838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PP Telegraf" pitchFamily="2" charset="77"/>
              </a:rPr>
              <a:t>Pause!</a:t>
            </a:r>
            <a:r>
              <a:rPr lang="en-GB" dirty="0">
                <a:latin typeface="PP Telegraf" pitchFamily="2" charset="77"/>
              </a:rPr>
              <a:t> How far did we get before discussing </a:t>
            </a:r>
            <a:r>
              <a:rPr lang="en-GB" dirty="0">
                <a:solidFill>
                  <a:srgbClr val="00B050"/>
                </a:solidFill>
                <a:latin typeface="PP Telegraf" pitchFamily="2" charset="77"/>
              </a:rPr>
              <a:t>architectures</a:t>
            </a:r>
            <a:r>
              <a:rPr lang="en-GB" dirty="0">
                <a:latin typeface="PP Telegraf" pitchFamily="2" charset="77"/>
              </a:rPr>
              <a:t> and </a:t>
            </a:r>
            <a:r>
              <a:rPr lang="en-GB" dirty="0">
                <a:solidFill>
                  <a:srgbClr val="00B050"/>
                </a:solidFill>
                <a:latin typeface="PP Telegraf" pitchFamily="2" charset="77"/>
              </a:rPr>
              <a:t>models</a:t>
            </a:r>
            <a:r>
              <a:rPr lang="en-GB" dirty="0">
                <a:latin typeface="PP Telegraf" pitchFamily="2" charset="77"/>
              </a:rPr>
              <a:t>?</a:t>
            </a:r>
            <a:endParaRPr lang="en-US" sz="1800" b="0" i="1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18029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ABDEE-3F11-D998-B708-2860B950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0035-2ED2-45DA-B72D-0E0FD30E2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Key models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93B077-00FF-09F7-011C-01183716A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060088"/>
            <a:ext cx="10653579" cy="45938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Rules </a:t>
            </a:r>
            <a:r>
              <a:rPr lang="en-US" sz="2000" dirty="0">
                <a:latin typeface="PP Telegraf" pitchFamily="2" charset="77"/>
              </a:rPr>
              <a:t>based systems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PP Telegraf" pitchFamily="2" charset="77"/>
              </a:rPr>
              <a:t>Decision trees and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gradient boosting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Neural networks </a:t>
            </a:r>
            <a:r>
              <a:rPr lang="en-US" sz="2000" dirty="0">
                <a:latin typeface="PP Telegraf" pitchFamily="2" charset="77"/>
              </a:rPr>
              <a:t>(MLPs, RNNs, CNNs, Transformers, GNNs, …)</a:t>
            </a:r>
          </a:p>
          <a:p>
            <a:pPr marL="0" indent="0">
              <a:buNone/>
            </a:pPr>
            <a:endParaRPr lang="en-US" sz="20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PP Telegraf" pitchFamily="2" charset="77"/>
            </a:endParaRPr>
          </a:p>
          <a:p>
            <a:pPr marL="0" indent="0">
              <a:buNone/>
            </a:pPr>
            <a:endParaRPr lang="en-US" sz="2000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597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5FDB2-5EFB-8CD2-6FC7-0E1875265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A993-18B2-C605-11D7-DE6797F61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Rules based systems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826C8F-D2FE-4D44-7DF5-72DB15408CE4}"/>
              </a:ext>
            </a:extLst>
          </p:cNvPr>
          <p:cNvSpPr txBox="1">
            <a:spLocks/>
          </p:cNvSpPr>
          <p:nvPr/>
        </p:nvSpPr>
        <p:spPr>
          <a:xfrm>
            <a:off x="1450870" y="3170873"/>
            <a:ext cx="9290259" cy="10198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0" dirty="0">
                <a:latin typeface="PP Telegraf" pitchFamily="2" charset="77"/>
              </a:rPr>
              <a:t>If AMOUNT &gt; $10000 then predict </a:t>
            </a:r>
            <a:r>
              <a:rPr lang="en-GB" b="0" dirty="0">
                <a:solidFill>
                  <a:srgbClr val="FF0000"/>
                </a:solidFill>
                <a:latin typeface="PP Telegraf" pitchFamily="2" charset="77"/>
              </a:rPr>
              <a:t>FRAUD</a:t>
            </a:r>
            <a:r>
              <a:rPr lang="en-GB" b="0" dirty="0">
                <a:latin typeface="PP Telegraf" pitchFamily="2" charset="77"/>
              </a:rPr>
              <a:t> else predict </a:t>
            </a:r>
            <a:r>
              <a:rPr lang="en-GB" b="0" dirty="0">
                <a:solidFill>
                  <a:srgbClr val="00B050"/>
                </a:solidFill>
                <a:latin typeface="PP Telegraf" pitchFamily="2" charset="77"/>
              </a:rPr>
              <a:t>GENUINE</a:t>
            </a:r>
            <a:r>
              <a:rPr lang="en-GB" b="0" dirty="0">
                <a:latin typeface="PP Telegraf" pitchFamily="2" charset="77"/>
              </a:rPr>
              <a:t> </a:t>
            </a:r>
            <a:endParaRPr lang="en-US" sz="1800" b="0" i="1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33865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6FBCF-A03D-22C3-76AB-88492A6AE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5A327-5AEE-90A6-395B-41D87DA83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Decision trees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pic>
        <p:nvPicPr>
          <p:cNvPr id="12290" name="Picture 2" descr="Python Decision Tree Classification Tutorial: Scikit-Learn  DecisionTreeClassifier | DataCamp">
            <a:extLst>
              <a:ext uri="{FF2B5EF4-FFF2-40B4-BE49-F238E27FC236}">
                <a16:creationId xmlns:a16="http://schemas.microsoft.com/office/drawing/2014/main" id="{8597C6B5-AD4F-39DA-0B5B-02F8F0EEB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83" y="1535582"/>
            <a:ext cx="7162834" cy="450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960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989FB-572B-C383-28BB-2F4709514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C5D9-E2D6-B880-D9C3-7EB932A79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Gradient boosted trees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pic>
        <p:nvPicPr>
          <p:cNvPr id="14338" name="Picture 2" descr="Gradient Boosting explained [demonstration]">
            <a:extLst>
              <a:ext uri="{FF2B5EF4-FFF2-40B4-BE49-F238E27FC236}">
                <a16:creationId xmlns:a16="http://schemas.microsoft.com/office/drawing/2014/main" id="{E293DA1C-9597-41A7-041C-16A7F4E82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7" y="2453785"/>
            <a:ext cx="11741426" cy="332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922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C05D-0EF7-1DB4-19CF-81B45D70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4217-6DB3-5908-536F-B67A12902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Neural networks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pic>
        <p:nvPicPr>
          <p:cNvPr id="16388" name="Picture 4" descr="I'm going on a (data) adventure! — Hobbit text analysis | by Dorota Mierzwa  | Towards Data Science">
            <a:extLst>
              <a:ext uri="{FF2B5EF4-FFF2-40B4-BE49-F238E27FC236}">
                <a16:creationId xmlns:a16="http://schemas.microsoft.com/office/drawing/2014/main" id="{E076893F-6E7D-3F17-4EF6-16F4D3C88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06" y="1931227"/>
            <a:ext cx="7984987" cy="399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916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B7BDC-2F8C-729F-FF94-76FFDB185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61F7D-BDD4-9FBC-EBE4-32E5A6AA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Neural networks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pic>
        <p:nvPicPr>
          <p:cNvPr id="18434" name="Picture 2" descr="Do you sometimes feel like Bilbo Baggins? – Aloha Magdalena">
            <a:extLst>
              <a:ext uri="{FF2B5EF4-FFF2-40B4-BE49-F238E27FC236}">
                <a16:creationId xmlns:a16="http://schemas.microsoft.com/office/drawing/2014/main" id="{688B686A-A40D-CA9B-777C-39C6933B6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680898"/>
            <a:ext cx="86360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32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6A4A8-9F25-FEBC-CAF8-CEC7A8756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AAC4-89B3-697F-BA29-ED9E7CAF2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P Telegraf" pitchFamily="2" charset="77"/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6BA59-412C-6122-D916-6A83F4D5F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108" y="1957624"/>
            <a:ext cx="10552657" cy="409426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P Telegraf" pitchFamily="2" charset="77"/>
              </a:rPr>
              <a:t>Introduce </a:t>
            </a:r>
            <a:r>
              <a:rPr lang="en-US" sz="2400" dirty="0">
                <a:solidFill>
                  <a:srgbClr val="00B050"/>
                </a:solidFill>
                <a:latin typeface="PP Telegraf" pitchFamily="2" charset="77"/>
              </a:rPr>
              <a:t>machine learning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P Telegraf" pitchFamily="2" charset="77"/>
              </a:rPr>
              <a:t>Designing machine learning </a:t>
            </a:r>
            <a:r>
              <a:rPr lang="en-US" sz="2400" dirty="0">
                <a:solidFill>
                  <a:srgbClr val="00B050"/>
                </a:solidFill>
                <a:latin typeface="PP Telegraf" pitchFamily="2" charset="77"/>
              </a:rPr>
              <a:t>experiments </a:t>
            </a:r>
            <a:r>
              <a:rPr lang="en-US" sz="2400" dirty="0">
                <a:latin typeface="PP Telegraf" pitchFamily="2" charset="77"/>
              </a:rPr>
              <a:t>and</a:t>
            </a:r>
            <a:r>
              <a:rPr lang="en-US" sz="2400" dirty="0">
                <a:solidFill>
                  <a:srgbClr val="00B050"/>
                </a:solidFill>
                <a:latin typeface="PP Telegraf" pitchFamily="2" charset="77"/>
              </a:rPr>
              <a:t> architectures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P Telegraf" pitchFamily="2" charset="77"/>
              </a:rPr>
              <a:t>Investigate some </a:t>
            </a:r>
            <a:r>
              <a:rPr lang="en-US" sz="2400" dirty="0">
                <a:solidFill>
                  <a:srgbClr val="00B050"/>
                </a:solidFill>
                <a:latin typeface="PP Telegraf" pitchFamily="2" charset="77"/>
              </a:rPr>
              <a:t>real-world applications </a:t>
            </a:r>
            <a:r>
              <a:rPr lang="en-US" sz="2400" dirty="0">
                <a:latin typeface="PP Telegraf" pitchFamily="2" charset="77"/>
              </a:rPr>
              <a:t>of machine learning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445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7A937-45B6-FB10-DF78-73EB0B92F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84EF-20A4-59C3-5561-FC5FE110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Neural networks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pic>
        <p:nvPicPr>
          <p:cNvPr id="20482" name="Picture 2" descr="Neural Network Architecture">
            <a:extLst>
              <a:ext uri="{FF2B5EF4-FFF2-40B4-BE49-F238E27FC236}">
                <a16:creationId xmlns:a16="http://schemas.microsoft.com/office/drawing/2014/main" id="{AE4C8C19-7E62-0A2C-A1A4-7DE5280B9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76" y="1856508"/>
            <a:ext cx="5298247" cy="427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710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1CE0E-BC00-46AA-FF29-C10443BFB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CB61-46AA-D479-8064-BDD455AD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Neural network (Multi-layer perceptron)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EAA27-0A5E-3398-82C7-1B3E137657F5}"/>
              </a:ext>
            </a:extLst>
          </p:cNvPr>
          <p:cNvSpPr txBox="1"/>
          <p:nvPr/>
        </p:nvSpPr>
        <p:spPr>
          <a:xfrm>
            <a:off x="940904" y="217105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1-layer</a:t>
            </a:r>
            <a:r>
              <a:rPr lang="en-US" dirty="0"/>
              <a:t> MLP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DAEC4-69FC-2BED-11DE-994B047806E8}"/>
              </a:ext>
            </a:extLst>
          </p:cNvPr>
          <p:cNvSpPr txBox="1"/>
          <p:nvPr/>
        </p:nvSpPr>
        <p:spPr>
          <a:xfrm>
            <a:off x="940904" y="3698339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2-layer</a:t>
            </a:r>
            <a:r>
              <a:rPr lang="en-US" dirty="0"/>
              <a:t> MLP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44A627-B321-94E7-7232-0309A04DEE2B}"/>
              </a:ext>
            </a:extLst>
          </p:cNvPr>
          <p:cNvSpPr txBox="1"/>
          <p:nvPr/>
        </p:nvSpPr>
        <p:spPr>
          <a:xfrm>
            <a:off x="963763" y="5221760"/>
            <a:ext cx="149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so on…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495CE9-C6CC-F132-E6B7-72010D37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19" y="2044574"/>
            <a:ext cx="3795984" cy="6560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DA2B48-B4C4-3CB7-BB2F-C40C507D0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19" y="3554957"/>
            <a:ext cx="7170192" cy="656096"/>
          </a:xfrm>
          <a:prstGeom prst="rect">
            <a:avLst/>
          </a:prstGeom>
        </p:spPr>
      </p:pic>
      <p:pic>
        <p:nvPicPr>
          <p:cNvPr id="2056" name="Picture 8" descr="Sigmoid function - Wikipedia">
            <a:extLst>
              <a:ext uri="{FF2B5EF4-FFF2-40B4-BE49-F238E27FC236}">
                <a16:creationId xmlns:a16="http://schemas.microsoft.com/office/drawing/2014/main" id="{D9862765-BB1A-5784-22E4-C1C54DD9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083" y="1474596"/>
            <a:ext cx="2847615" cy="189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4021F-BD61-2861-7768-5DC6772B9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983" y="2291157"/>
            <a:ext cx="5461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E3C93-BB60-3660-C411-13E3D2059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A9B8-1340-8523-7831-AA9F1CD0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Training neural networks: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back-propagation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9CFD29-01BC-B819-F245-D5ABD1A35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060088"/>
            <a:ext cx="10653579" cy="45938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PP Telegraf" pitchFamily="2" charset="77"/>
              </a:rPr>
              <a:t>The model is just a function that produces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outputs </a:t>
            </a:r>
            <a:r>
              <a:rPr lang="en-US" sz="2000" dirty="0">
                <a:latin typeface="PP Telegraf" pitchFamily="2" charset="77"/>
              </a:rPr>
              <a:t>and ML is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function approximation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PP Telegraf" pitchFamily="2" charset="77"/>
              </a:rPr>
              <a:t>Decide on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a loss function </a:t>
            </a:r>
            <a:r>
              <a:rPr lang="en-US" sz="2000" dirty="0">
                <a:latin typeface="PP Telegraf" pitchFamily="2" charset="77"/>
              </a:rPr>
              <a:t>that measures how good the output is compared to a given target (training example).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PP Telegraf" pitchFamily="2" charset="77"/>
              </a:rPr>
              <a:t>Compute the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gradient of the loss </a:t>
            </a:r>
            <a:r>
              <a:rPr lang="en-US" dirty="0">
                <a:latin typeface="PP Telegraf" pitchFamily="2" charset="77"/>
              </a:rPr>
              <a:t>with respect to each weight and take a small step in the opposite direction.</a:t>
            </a:r>
            <a:endParaRPr lang="en-US" sz="2000" dirty="0">
              <a:latin typeface="PP Telegraf" pitchFamily="2" charset="77"/>
            </a:endParaRPr>
          </a:p>
          <a:p>
            <a:pPr marL="0" indent="0">
              <a:buNone/>
            </a:pPr>
            <a:endParaRPr lang="en-US" sz="20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PP Telegraf" pitchFamily="2" charset="77"/>
            </a:endParaRPr>
          </a:p>
          <a:p>
            <a:pPr marL="0" indent="0">
              <a:buNone/>
            </a:pPr>
            <a:endParaRPr lang="en-US" sz="2000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70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AF114-FB18-A918-6827-5375F4FE7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8A05-88E8-8B75-42DC-9674BC52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Training neural networks: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visualized</a:t>
            </a:r>
          </a:p>
        </p:txBody>
      </p:sp>
      <p:pic>
        <p:nvPicPr>
          <p:cNvPr id="22530" name="Picture 2" descr="A Beginners Guide to Gradient Descent Algorithm for Data Scientists!">
            <a:extLst>
              <a:ext uri="{FF2B5EF4-FFF2-40B4-BE49-F238E27FC236}">
                <a16:creationId xmlns:a16="http://schemas.microsoft.com/office/drawing/2014/main" id="{D142322B-9D09-BF12-9E87-66928F064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382" y="2092364"/>
            <a:ext cx="6765235" cy="421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584B7-E11F-B9D5-AC60-62683F0CE1A9}"/>
              </a:ext>
            </a:extLst>
          </p:cNvPr>
          <p:cNvSpPr txBox="1"/>
          <p:nvPr/>
        </p:nvSpPr>
        <p:spPr>
          <a:xfrm>
            <a:off x="2713382" y="1907698"/>
            <a:ext cx="7189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281091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E958-ED24-F6A7-2332-C51B1663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Gradient descent in R | R-bloggers">
            <a:extLst>
              <a:ext uri="{FF2B5EF4-FFF2-40B4-BE49-F238E27FC236}">
                <a16:creationId xmlns:a16="http://schemas.microsoft.com/office/drawing/2014/main" id="{119D844B-8D02-3AEB-72FE-C14AEAD3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587" y="1022004"/>
            <a:ext cx="7702826" cy="51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F8A1FE-C5F4-B6D4-BD4E-9C303442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Not so fast…</a:t>
            </a:r>
          </a:p>
        </p:txBody>
      </p:sp>
    </p:spTree>
    <p:extLst>
      <p:ext uri="{BB962C8B-B14F-4D97-AF65-F5344CB8AC3E}">
        <p14:creationId xmlns:p14="http://schemas.microsoft.com/office/powerpoint/2010/main" val="3106322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18161-01DA-BA6C-FA0A-90D3F1170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BDDDA-17AF-AC46-D8C4-171F3C88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548640"/>
            <a:ext cx="3553412" cy="1648943"/>
          </a:xfrm>
        </p:spPr>
        <p:txBody>
          <a:bodyPr anchor="t">
            <a:normAutofit/>
          </a:bodyPr>
          <a:lstStyle/>
          <a:p>
            <a:r>
              <a:rPr lang="en-US">
                <a:latin typeface="PP Telegraf" pitchFamily="2" charset="77"/>
              </a:rPr>
              <a:t>Iterate on the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3570AB-5C49-1DF4-B7FD-7EB7BDAB6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1" y="1879158"/>
            <a:ext cx="3553413" cy="412242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latin typeface="PP Telegraf" pitchFamily="2" charset="77"/>
              </a:rPr>
              <a:t>Type of model (</a:t>
            </a:r>
            <a:r>
              <a:rPr lang="en-US" sz="1800" dirty="0">
                <a:solidFill>
                  <a:srgbClr val="00B050"/>
                </a:solidFill>
                <a:latin typeface="PP Telegraf" pitchFamily="2" charset="77"/>
              </a:rPr>
              <a:t>neural network</a:t>
            </a:r>
            <a:r>
              <a:rPr lang="en-US" sz="1800" dirty="0">
                <a:latin typeface="PP Telegraf" pitchFamily="2" charset="77"/>
              </a:rPr>
              <a:t>, </a:t>
            </a:r>
            <a:r>
              <a:rPr lang="en-US" sz="1800" dirty="0">
                <a:solidFill>
                  <a:srgbClr val="00B050"/>
                </a:solidFill>
                <a:latin typeface="PP Telegraf" pitchFamily="2" charset="77"/>
              </a:rPr>
              <a:t>decision trees</a:t>
            </a:r>
            <a:r>
              <a:rPr lang="en-US" sz="1800" dirty="0">
                <a:latin typeface="PP Telegraf" pitchFamily="2" charset="77"/>
              </a:rPr>
              <a:t>, …)</a:t>
            </a:r>
          </a:p>
          <a:p>
            <a:pPr>
              <a:lnSpc>
                <a:spcPct val="110000"/>
              </a:lnSpc>
            </a:pPr>
            <a:endParaRPr lang="en-US" sz="1800" dirty="0">
              <a:latin typeface="PP Telegraf" pitchFamily="2" charset="77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800" dirty="0">
              <a:latin typeface="PP Telegraf" pitchFamily="2" charset="77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latin typeface="PP Telegraf" pitchFamily="2" charset="77"/>
              </a:rPr>
              <a:t>Vast array of design choices: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Depth</a:t>
            </a:r>
            <a:r>
              <a:rPr lang="en-US" dirty="0">
                <a:latin typeface="PP Telegraf" pitchFamily="2" charset="77"/>
              </a:rPr>
              <a:t> of the network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Width</a:t>
            </a:r>
            <a:r>
              <a:rPr lang="en-US" dirty="0">
                <a:latin typeface="PP Telegraf" pitchFamily="2" charset="77"/>
              </a:rPr>
              <a:t> of the network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PP Telegraf" pitchFamily="2" charset="77"/>
              </a:rPr>
              <a:t>Choice of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activations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PP Telegraf" pitchFamily="2" charset="77"/>
              </a:rPr>
              <a:t>And many more!</a:t>
            </a:r>
          </a:p>
          <a:p>
            <a:pPr marL="228600" lvl="1" indent="0">
              <a:lnSpc>
                <a:spcPct val="110000"/>
              </a:lnSpc>
              <a:buNone/>
            </a:pPr>
            <a:endParaRPr lang="en-US" dirty="0">
              <a:latin typeface="PP Telegraf" pitchFamily="2" charset="77"/>
            </a:endParaRPr>
          </a:p>
        </p:txBody>
      </p:sp>
      <p:pic>
        <p:nvPicPr>
          <p:cNvPr id="9" name="Picture 8" descr="Stars with abstract patterns">
            <a:extLst>
              <a:ext uri="{FF2B5EF4-FFF2-40B4-BE49-F238E27FC236}">
                <a16:creationId xmlns:a16="http://schemas.microsoft.com/office/drawing/2014/main" id="{BAAAB8F6-0D6B-9BFC-7331-D3758B5B6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81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1FDC3-FCC2-C2D8-14B7-C285F623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50285-4209-A123-D266-C79B860D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Architectures – general principles</a:t>
            </a:r>
            <a:endParaRPr lang="en-US" dirty="0">
              <a:solidFill>
                <a:srgbClr val="00B050"/>
              </a:solidFill>
              <a:latin typeface="PP Telegraf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97AFCF-B13E-8146-60C0-939B6309D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PP Telegraf" pitchFamily="2" charset="77"/>
              </a:rPr>
              <a:t>Golden rule: start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simple</a:t>
            </a:r>
            <a:r>
              <a:rPr lang="en-US" sz="2000" dirty="0">
                <a:latin typeface="PP Telegraf" pitchFamily="2" charset="77"/>
              </a:rPr>
              <a:t> and work your way up</a:t>
            </a:r>
          </a:p>
          <a:p>
            <a:endParaRPr lang="en-US" sz="2000" dirty="0">
              <a:latin typeface="PP Telegraf" pitchFamily="2" charset="77"/>
            </a:endParaRPr>
          </a:p>
          <a:p>
            <a:endParaRPr lang="en-US" sz="2000" dirty="0">
              <a:latin typeface="PP Telegraf" pitchFamily="2" charset="77"/>
            </a:endParaRPr>
          </a:p>
          <a:p>
            <a:r>
              <a:rPr lang="en-US" dirty="0">
                <a:latin typeface="PP Telegraf" pitchFamily="2" charset="77"/>
              </a:rPr>
              <a:t>Understanding how a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simple model fails </a:t>
            </a:r>
            <a:r>
              <a:rPr lang="en-US" dirty="0">
                <a:latin typeface="PP Telegraf" pitchFamily="2" charset="77"/>
              </a:rPr>
              <a:t>is key to designing the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right complex model</a:t>
            </a:r>
          </a:p>
          <a:p>
            <a:endParaRPr lang="en-US" sz="2000" dirty="0">
              <a:solidFill>
                <a:srgbClr val="00B050"/>
              </a:solidFill>
              <a:latin typeface="PP Telegraf" pitchFamily="2" charset="77"/>
            </a:endParaRPr>
          </a:p>
          <a:p>
            <a:endParaRPr lang="en-US" sz="2000" dirty="0">
              <a:solidFill>
                <a:srgbClr val="00B050"/>
              </a:solidFill>
              <a:latin typeface="PP Telegraf" pitchFamily="2" charset="77"/>
            </a:endParaRPr>
          </a:p>
          <a:p>
            <a:r>
              <a:rPr lang="en-US" sz="2000" dirty="0">
                <a:latin typeface="PP Telegraf" pitchFamily="2" charset="77"/>
              </a:rPr>
              <a:t>The 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assumptions</a:t>
            </a:r>
            <a:r>
              <a:rPr lang="en-US" sz="2000" dirty="0">
                <a:latin typeface="PP Telegraf" pitchFamily="2" charset="77"/>
              </a:rPr>
              <a:t> of the model should reflect the</a:t>
            </a: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 structure </a:t>
            </a:r>
            <a:r>
              <a:rPr lang="en-US" sz="2000" dirty="0">
                <a:latin typeface="PP Telegraf" pitchFamily="2" charset="77"/>
              </a:rPr>
              <a:t>of the data</a:t>
            </a:r>
          </a:p>
          <a:p>
            <a:endParaRPr lang="en-US" sz="2000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771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A3E75-2CF9-FB6A-3B64-335CCB88D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3571-5723-A2C9-E7CA-7B86A85D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Example – convolutional neural networks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2C181BF-9857-EC71-E57D-8A4EE5A89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945033"/>
            <a:ext cx="88900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676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5ED34-F9C7-0852-47F6-461622F34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AF9C375-E622-F590-DB3B-D170514B8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351A38AF-F350-A69D-4B1F-A5DE00696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37B65BE-6E59-A093-C388-1BF0C969D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72932"/>
            <a:ext cx="12192000" cy="428506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2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646BF-4E24-D934-467B-0B62BD7C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8" y="4166490"/>
            <a:ext cx="8728364" cy="13071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Question time</a:t>
            </a:r>
          </a:p>
        </p:txBody>
      </p:sp>
    </p:spTree>
    <p:extLst>
      <p:ext uri="{BB962C8B-B14F-4D97-AF65-F5344CB8AC3E}">
        <p14:creationId xmlns:p14="http://schemas.microsoft.com/office/powerpoint/2010/main" val="1821914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66691-CD47-16EC-A3FA-22EC2061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51B2-B12B-0861-F7E1-0478B717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P Telegraf" pitchFamily="2" charset="77"/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213B6-96BE-3A3E-3FBF-779D8B4A3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108" y="1957624"/>
            <a:ext cx="10552657" cy="409426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PP Telegraf" pitchFamily="2" charset="77"/>
              </a:rPr>
              <a:t>Introduce machine learning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chemeClr val="bg1">
                  <a:lumMod val="85000"/>
                </a:schemeClr>
              </a:solidFill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solidFill>
                <a:schemeClr val="bg1">
                  <a:lumMod val="85000"/>
                </a:schemeClr>
              </a:solidFill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PP Telegraf" pitchFamily="2" charset="77"/>
              </a:rPr>
              <a:t>Designing machine learning experiments and architectures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P Telegraf" pitchFamily="2" charset="77"/>
              </a:rPr>
              <a:t>Investigate some </a:t>
            </a:r>
            <a:r>
              <a:rPr lang="en-US" sz="2400" dirty="0">
                <a:solidFill>
                  <a:srgbClr val="00B050"/>
                </a:solidFill>
                <a:latin typeface="PP Telegraf" pitchFamily="2" charset="77"/>
              </a:rPr>
              <a:t>real-world applications </a:t>
            </a:r>
            <a:r>
              <a:rPr lang="en-US" sz="2400" dirty="0">
                <a:latin typeface="PP Telegraf" pitchFamily="2" charset="77"/>
              </a:rPr>
              <a:t>of machine learning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652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4C8FB-3D85-862C-26F1-62E4C39EB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9FAFE-39B0-996A-DEBC-06E3E124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P Telegraf" pitchFamily="2" charset="77"/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3197D-126D-E729-15EA-AF94DD731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108" y="1957624"/>
            <a:ext cx="10552657" cy="409426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PP Telegraf" pitchFamily="2" charset="77"/>
              </a:rPr>
              <a:t>Introduce </a:t>
            </a:r>
            <a:r>
              <a:rPr lang="en-US" sz="2400" dirty="0">
                <a:solidFill>
                  <a:srgbClr val="00B050"/>
                </a:solidFill>
                <a:latin typeface="PP Telegraf" pitchFamily="2" charset="77"/>
              </a:rPr>
              <a:t>machine learning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PP Telegraf" pitchFamily="2" charset="77"/>
              </a:rPr>
              <a:t>Designing machine learning experiments and architectures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PP Telegraf" pitchFamily="2" charset="77"/>
              </a:rPr>
              <a:t>Investigate some real-world applications of machine learning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PP Telegraf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7175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CA0403-5203-1C6A-A5BF-D7CF6B460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4D27876-614E-CCD5-5142-A650DBF0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B3A48-62B8-272D-863F-28B8133E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448" y="2398450"/>
            <a:ext cx="4233334" cy="2061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Example 1: </a:t>
            </a:r>
            <a:r>
              <a:rPr lang="en-US" sz="4000" dirty="0" err="1"/>
              <a:t>GenCast</a:t>
            </a:r>
            <a:r>
              <a:rPr lang="en-US" sz="4000" dirty="0"/>
              <a:t> forecasting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692116-86DD-3C27-F421-513BA4386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347" y="445995"/>
            <a:ext cx="4478205" cy="597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95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AE5F9-6191-CB8B-CC76-B43929360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8" name="Rectangle 39947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53803-6AF9-217D-FA7A-1E6BC181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87" y="257443"/>
            <a:ext cx="11423791" cy="8173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Example 2: </a:t>
            </a:r>
            <a:r>
              <a:rPr lang="en-US" sz="4000" dirty="0" err="1"/>
              <a:t>AlphaFold</a:t>
            </a:r>
            <a:endParaRPr lang="en-US" sz="4000" dirty="0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6E6F14A4-545B-7AE6-091D-3B686EC5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249" y="1822707"/>
            <a:ext cx="11361029" cy="451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788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768428-0A97-1B98-041B-D3D774BCC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67711F-B366-FFAB-2AD1-32F1764E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62" name="Picture 2" descr="Recurrent Neural networks">
            <a:extLst>
              <a:ext uri="{FF2B5EF4-FFF2-40B4-BE49-F238E27FC236}">
                <a16:creationId xmlns:a16="http://schemas.microsoft.com/office/drawing/2014/main" id="{EF839864-1FD4-F837-547C-2B472EB0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2" y="2112326"/>
            <a:ext cx="10946296" cy="324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8C7A8E-4773-D616-29EE-FC2DE5F34999}"/>
              </a:ext>
            </a:extLst>
          </p:cNvPr>
          <p:cNvSpPr txBox="1"/>
          <p:nvPr/>
        </p:nvSpPr>
        <p:spPr>
          <a:xfrm>
            <a:off x="3100340" y="5921775"/>
            <a:ext cx="599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Recurrent architectures </a:t>
            </a:r>
            <a:r>
              <a:rPr lang="en-US" dirty="0"/>
              <a:t>– traditional sequence models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B20E0A-8CFF-476F-9A5A-D5C6AC90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87" y="257443"/>
            <a:ext cx="11423791" cy="8173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Example 3: language generation</a:t>
            </a:r>
          </a:p>
        </p:txBody>
      </p:sp>
    </p:spTree>
    <p:extLst>
      <p:ext uri="{BB962C8B-B14F-4D97-AF65-F5344CB8AC3E}">
        <p14:creationId xmlns:p14="http://schemas.microsoft.com/office/powerpoint/2010/main" val="3785356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98543E-AC0C-E0B0-EADE-F523EFAFD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8140D2B-621B-A989-3F0D-6E17BCCF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D07BE3-5190-92EC-5896-895CC2268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87" y="257443"/>
            <a:ext cx="11423791" cy="8173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Example 3: language generation</a:t>
            </a:r>
          </a:p>
        </p:txBody>
      </p:sp>
      <p:pic>
        <p:nvPicPr>
          <p:cNvPr id="43010" name="Picture 2" descr="An Intuitive Explanation of 'Attention Is All You Need': The Paper That  Revolutionized AI and Created Generative AI like ChatGPT | by Dr. Ernesto  Lee | Medium">
            <a:extLst>
              <a:ext uri="{FF2B5EF4-FFF2-40B4-BE49-F238E27FC236}">
                <a16:creationId xmlns:a16="http://schemas.microsoft.com/office/drawing/2014/main" id="{5A2A9C50-064D-9D37-70B9-1E74812BE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98" y="1511419"/>
            <a:ext cx="3493779" cy="49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The Power of Self-Attention in AI">
            <a:extLst>
              <a:ext uri="{FF2B5EF4-FFF2-40B4-BE49-F238E27FC236}">
                <a16:creationId xmlns:a16="http://schemas.microsoft.com/office/drawing/2014/main" id="{D27B0EF3-CEE3-A384-E214-52806E5C4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739" y="1400747"/>
            <a:ext cx="4812665" cy="456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B7D6E2-548F-B681-4117-57054AB7A0E0}"/>
              </a:ext>
            </a:extLst>
          </p:cNvPr>
          <p:cNvCxnSpPr>
            <a:cxnSpLocks/>
          </p:cNvCxnSpPr>
          <p:nvPr/>
        </p:nvCxnSpPr>
        <p:spPr>
          <a:xfrm flipV="1">
            <a:off x="3856383" y="4147930"/>
            <a:ext cx="3184356" cy="225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4626855-AAAC-059D-61C8-D4D3A26A2226}"/>
              </a:ext>
            </a:extLst>
          </p:cNvPr>
          <p:cNvSpPr txBox="1"/>
          <p:nvPr/>
        </p:nvSpPr>
        <p:spPr>
          <a:xfrm rot="21366196">
            <a:off x="4165004" y="3726795"/>
            <a:ext cx="25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Attention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1086916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EE150-FD4A-231A-F0F9-7EB75A6FC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31D8C2-9C60-89D3-4917-DD0FD9263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213E07-F667-C3D7-4FD9-4C1BAEE8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87" y="257443"/>
            <a:ext cx="11423791" cy="8173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/>
              <a:t>Example 4: jet stream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A0C67C-B2A5-001D-B4AB-E409721B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4" y="1332211"/>
            <a:ext cx="10682471" cy="4917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878B6E-44DD-4A73-15B8-0887E6D34B9E}"/>
              </a:ext>
            </a:extLst>
          </p:cNvPr>
          <p:cNvSpPr txBox="1"/>
          <p:nvPr/>
        </p:nvSpPr>
        <p:spPr>
          <a:xfrm>
            <a:off x="0" y="6427113"/>
            <a:ext cx="82269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Connolly, Charlotte et al.. 2023. “Using Neural Networks to Learn the Jet Stream Forced Response from Natural Variability.”</a:t>
            </a:r>
          </a:p>
          <a:p>
            <a:r>
              <a:rPr lang="en-GB" sz="1100" dirty="0"/>
              <a:t>Artificial Intelligence for the Earth Systems 2 (2). </a:t>
            </a:r>
            <a:r>
              <a:rPr lang="en-GB" sz="1100" u="sng" dirty="0">
                <a:effectLst/>
                <a:latin typeface="open sans" panose="020F0502020204030204" pitchFamily="34" charset="0"/>
                <a:hlinkClick r:id="rId3"/>
              </a:rPr>
              <a:t>https://doi.org/10.1175/AIES-D-22-0094.1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80348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5D0485-B37D-7CC8-E5CE-DF4EFB8F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1" name="Rectangle 44040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978AC-A280-53C5-6899-977007225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548640"/>
            <a:ext cx="3553412" cy="164894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PP Telegraf" pitchFamily="2" charset="77"/>
              </a:rPr>
              <a:t>Machine learning gone wrong!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5A3C74-0024-09AB-402C-D18A6F6D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2316480"/>
            <a:ext cx="3553413" cy="41224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>
              <a:latin typeface="PP Telegraf" pitchFamily="2" charset="77"/>
            </a:endParaRPr>
          </a:p>
          <a:p>
            <a:r>
              <a:rPr lang="en-US" sz="1800">
                <a:latin typeface="PP Telegraf" pitchFamily="2" charset="77"/>
              </a:rPr>
              <a:t>Adversarial attacks</a:t>
            </a:r>
          </a:p>
          <a:p>
            <a:endParaRPr lang="en-US" sz="1800">
              <a:latin typeface="PP Telegraf" pitchFamily="2" charset="77"/>
            </a:endParaRPr>
          </a:p>
          <a:p>
            <a:endParaRPr lang="en-US" sz="1800">
              <a:latin typeface="PP Telegraf" pitchFamily="2" charset="77"/>
            </a:endParaRPr>
          </a:p>
          <a:p>
            <a:r>
              <a:rPr lang="en-US" sz="1800">
                <a:latin typeface="PP Telegraf" pitchFamily="2" charset="77"/>
              </a:rPr>
              <a:t>Specification gaming</a:t>
            </a:r>
          </a:p>
          <a:p>
            <a:endParaRPr lang="en-US" sz="1800">
              <a:latin typeface="PP Telegraf" pitchFamily="2" charset="77"/>
            </a:endParaRPr>
          </a:p>
          <a:p>
            <a:endParaRPr lang="en-US" sz="1800">
              <a:latin typeface="PP Telegraf" pitchFamily="2" charset="77"/>
            </a:endParaRPr>
          </a:p>
          <a:p>
            <a:r>
              <a:rPr lang="en-US" sz="1800">
                <a:latin typeface="PP Telegraf" pitchFamily="2" charset="77"/>
              </a:rPr>
              <a:t>Goal misgeneralisation</a:t>
            </a:r>
          </a:p>
          <a:p>
            <a:pPr marL="0" indent="0">
              <a:buNone/>
            </a:pPr>
            <a:endParaRPr lang="en-US" sz="1800">
              <a:latin typeface="PP Telegraf" pitchFamily="2" charset="77"/>
            </a:endParaRPr>
          </a:p>
        </p:txBody>
      </p:sp>
      <p:pic>
        <p:nvPicPr>
          <p:cNvPr id="44034" name="Picture 2" descr="5,384 Broken Robot Royalty-Free Images, Stock Photos &amp; Pictures |  Shutterstock">
            <a:extLst>
              <a:ext uri="{FF2B5EF4-FFF2-40B4-BE49-F238E27FC236}">
                <a16:creationId xmlns:a16="http://schemas.microsoft.com/office/drawing/2014/main" id="{2E620CF0-9383-34DB-1BED-F04FDB9B0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r="2" b="2"/>
          <a:stretch/>
        </p:blipFill>
        <p:spPr bwMode="auto">
          <a:xfrm>
            <a:off x="4752550" y="10"/>
            <a:ext cx="743945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82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00E96-7F77-FCD5-59C7-B1BB11DBD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AE59-D911-58FA-1737-7998CA7D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Adversarial attacks</a:t>
            </a:r>
          </a:p>
        </p:txBody>
      </p:sp>
      <p:pic>
        <p:nvPicPr>
          <p:cNvPr id="38914" name="Picture 2" descr="Adversarial Attack and Defense on Neural Networks in PyTorch | by Tim Cheng  | Towards Data Science">
            <a:extLst>
              <a:ext uri="{FF2B5EF4-FFF2-40B4-BE49-F238E27FC236}">
                <a16:creationId xmlns:a16="http://schemas.microsoft.com/office/drawing/2014/main" id="{BE6924BE-A007-BF8F-0A9E-9610203A2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2048565"/>
            <a:ext cx="8890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3238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770E-A16C-C293-8907-B7F229944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5C001124-C85E-C0B2-852D-1F5849FE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826" y="1361661"/>
            <a:ext cx="5168348" cy="51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FF7E94-50C6-B614-014A-9D8E851F1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Specification gaming</a:t>
            </a:r>
          </a:p>
        </p:txBody>
      </p:sp>
    </p:spTree>
    <p:extLst>
      <p:ext uri="{BB962C8B-B14F-4D97-AF65-F5344CB8AC3E}">
        <p14:creationId xmlns:p14="http://schemas.microsoft.com/office/powerpoint/2010/main" val="24174405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A568F-01A7-CEE1-7C44-48B8DA11C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FDAF70-9FF5-ED12-ECDE-FD43D9E55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Goal misgeneralisation</a:t>
            </a:r>
          </a:p>
        </p:txBody>
      </p:sp>
      <p:pic>
        <p:nvPicPr>
          <p:cNvPr id="35850" name="Picture 10">
            <a:extLst>
              <a:ext uri="{FF2B5EF4-FFF2-40B4-BE49-F238E27FC236}">
                <a16:creationId xmlns:a16="http://schemas.microsoft.com/office/drawing/2014/main" id="{DF2F63CA-D594-5EE8-DAC2-408B73ED1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7369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409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8DF96-6B1B-5D39-278C-5F4826867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4" name="Picture 6">
            <a:extLst>
              <a:ext uri="{FF2B5EF4-FFF2-40B4-BE49-F238E27FC236}">
                <a16:creationId xmlns:a16="http://schemas.microsoft.com/office/drawing/2014/main" id="{9CA8F09B-AA98-420B-FEBE-C8CE24E94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7488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9C2B869-D457-B248-2CA9-D7B34E6E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214394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Goal misgeneralisation</a:t>
            </a:r>
          </a:p>
        </p:txBody>
      </p:sp>
    </p:spTree>
    <p:extLst>
      <p:ext uri="{BB962C8B-B14F-4D97-AF65-F5344CB8AC3E}">
        <p14:creationId xmlns:p14="http://schemas.microsoft.com/office/powerpoint/2010/main" val="195028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30F57-FAED-D98B-EAA8-0EE50317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BB24E-EE0F-FE6B-4117-DAFEED8C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P Telegraf" pitchFamily="2" charset="77"/>
              </a:rPr>
              <a:t>What is machine learning?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26CEBB-1E4A-B64C-C47D-39E5A70B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P Telegraf" pitchFamily="2" charset="77"/>
              </a:rPr>
              <a:t>Machine learning is a set of tools to solve a wide-variety of predictive </a:t>
            </a:r>
            <a:r>
              <a:rPr lang="en-US" dirty="0">
                <a:solidFill>
                  <a:srgbClr val="00B050"/>
                </a:solidFill>
                <a:latin typeface="PP Telegraf" pitchFamily="2" charset="77"/>
              </a:rPr>
              <a:t>problems</a:t>
            </a:r>
            <a:endParaRPr lang="en-US" dirty="0">
              <a:latin typeface="PP Telegraf" pitchFamily="2" charset="77"/>
            </a:endParaRPr>
          </a:p>
          <a:p>
            <a:endParaRPr lang="en-US" dirty="0">
              <a:latin typeface="PP Telegraf" pitchFamily="2" charset="77"/>
            </a:endParaRPr>
          </a:p>
          <a:p>
            <a:pPr marL="0" indent="0">
              <a:buNone/>
            </a:pPr>
            <a:endParaRPr lang="en-US" dirty="0">
              <a:latin typeface="PP Telegraf" pitchFamily="2" charset="77"/>
            </a:endParaRPr>
          </a:p>
          <a:p>
            <a:r>
              <a:rPr lang="en-US" dirty="0">
                <a:latin typeface="PP Telegraf" pitchFamily="2" charset="77"/>
              </a:rPr>
              <a:t>These problems can be categorized into:</a:t>
            </a:r>
            <a:br>
              <a:rPr lang="en-US" dirty="0">
                <a:latin typeface="PP Telegraf" pitchFamily="2" charset="77"/>
              </a:rPr>
            </a:br>
            <a:endParaRPr lang="en-US" dirty="0">
              <a:latin typeface="PP Telegraf" pitchFamily="2" charset="77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Supervised</a:t>
            </a:r>
            <a:r>
              <a:rPr lang="en-US" sz="2000" dirty="0">
                <a:latin typeface="PP Telegraf" pitchFamily="2" charset="77"/>
              </a:rPr>
              <a:t> learning</a:t>
            </a:r>
            <a:br>
              <a:rPr lang="en-US" sz="2000" dirty="0">
                <a:latin typeface="PP Telegraf" pitchFamily="2" charset="77"/>
              </a:rPr>
            </a:br>
            <a:endParaRPr lang="en-US" sz="2000" dirty="0">
              <a:latin typeface="PP Telegraf" pitchFamily="2" charset="77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Unsupervised</a:t>
            </a:r>
            <a:r>
              <a:rPr lang="en-US" sz="2000" dirty="0">
                <a:latin typeface="PP Telegraf" pitchFamily="2" charset="77"/>
              </a:rPr>
              <a:t> learning</a:t>
            </a:r>
            <a:br>
              <a:rPr lang="en-US" sz="2000" dirty="0">
                <a:latin typeface="PP Telegraf" pitchFamily="2" charset="77"/>
              </a:rPr>
            </a:br>
            <a:endParaRPr lang="en-US" sz="2000" dirty="0">
              <a:latin typeface="PP Telegraf" pitchFamily="2" charset="77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B050"/>
                </a:solidFill>
                <a:latin typeface="PP Telegraf" pitchFamily="2" charset="77"/>
              </a:rPr>
              <a:t>Reinforcement</a:t>
            </a:r>
            <a:r>
              <a:rPr lang="en-US" sz="2000" dirty="0">
                <a:latin typeface="PP Telegraf" pitchFamily="2" charset="77"/>
              </a:rPr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32951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E4EFC3-B98D-5A51-B4D5-84967EBFC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8D9CF-9594-5ACA-9172-7A93F622E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PP Telegraf" pitchFamily="2" charset="77"/>
              </a:rPr>
              <a:t>Key take-aways</a:t>
            </a:r>
            <a:endParaRPr lang="en-US">
              <a:latin typeface="PP Telegraf" pitchFamily="2" charset="77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7F0C740A-B945-50BD-15F0-0A9DE0BE0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919010"/>
              </p:ext>
            </p:extLst>
          </p:nvPr>
        </p:nvGraphicFramePr>
        <p:xfrm>
          <a:off x="1036894" y="2229538"/>
          <a:ext cx="10335350" cy="3888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73374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53AE9-D9F3-4F61-B025-EBA4467C4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2FBDA-1A56-3215-8308-462FB823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PP Telegraf" pitchFamily="2" charset="77"/>
              </a:rPr>
              <a:t>Discussion and questions!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124C114-C35A-C23A-AFDB-55EA5D153D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6493296"/>
              </p:ext>
            </p:extLst>
          </p:nvPr>
        </p:nvGraphicFramePr>
        <p:xfrm>
          <a:off x="930876" y="2215978"/>
          <a:ext cx="10335350" cy="3888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8458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A7B8-875E-C645-043F-B1155580A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78E052-E9A7-7695-6C91-7DEB8E7FA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75" y="1963475"/>
            <a:ext cx="3895324" cy="7600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E6EECF-AECE-9478-9A98-CCED7C1BF57F}"/>
              </a:ext>
            </a:extLst>
          </p:cNvPr>
          <p:cNvCxnSpPr>
            <a:cxnSpLocks/>
          </p:cNvCxnSpPr>
          <p:nvPr/>
        </p:nvCxnSpPr>
        <p:spPr>
          <a:xfrm flipV="1">
            <a:off x="4943061" y="2723538"/>
            <a:ext cx="543339" cy="1689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60D038-8AB2-1814-04AC-97946E598A83}"/>
              </a:ext>
            </a:extLst>
          </p:cNvPr>
          <p:cNvSpPr txBox="1"/>
          <p:nvPr/>
        </p:nvSpPr>
        <p:spPr>
          <a:xfrm>
            <a:off x="4138999" y="3198167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P Telegraf" pitchFamily="2" charset="77"/>
              </a:rPr>
              <a:t>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772F7A-D0DC-3B03-FCD9-483F81FB5EE7}"/>
              </a:ext>
            </a:extLst>
          </p:cNvPr>
          <p:cNvCxnSpPr>
            <a:cxnSpLocks/>
          </p:cNvCxnSpPr>
          <p:nvPr/>
        </p:nvCxnSpPr>
        <p:spPr>
          <a:xfrm flipH="1" flipV="1">
            <a:off x="7686261" y="2853715"/>
            <a:ext cx="516835" cy="1742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8ADFC8-EBA6-98A6-B516-75874F272F8F}"/>
              </a:ext>
            </a:extLst>
          </p:cNvPr>
          <p:cNvSpPr txBox="1"/>
          <p:nvPr/>
        </p:nvSpPr>
        <p:spPr>
          <a:xfrm>
            <a:off x="6665844" y="4735979"/>
            <a:ext cx="4320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PP Telegraf" pitchFamily="2" charset="77"/>
              </a:rPr>
              <a:t>Classification</a:t>
            </a:r>
            <a:r>
              <a:rPr lang="en-US" sz="2400" dirty="0">
                <a:latin typeface="PP Telegraf" pitchFamily="2" charset="77"/>
              </a:rPr>
              <a:t>: “Cat” or “Dog”</a:t>
            </a:r>
            <a:br>
              <a:rPr lang="en-US" sz="2400" dirty="0">
                <a:latin typeface="PP Telegraf" pitchFamily="2" charset="77"/>
              </a:rPr>
            </a:br>
            <a:r>
              <a:rPr lang="en-US" sz="2400" b="1" dirty="0">
                <a:solidFill>
                  <a:srgbClr val="00B050"/>
                </a:solidFill>
                <a:latin typeface="PP Telegraf" pitchFamily="2" charset="77"/>
              </a:rPr>
              <a:t>Regression</a:t>
            </a:r>
            <a:r>
              <a:rPr lang="en-US" sz="2400" dirty="0">
                <a:latin typeface="PP Telegraf" pitchFamily="2" charset="77"/>
              </a:rPr>
              <a:t>: 10.5kg, 12kg </a:t>
            </a:r>
          </a:p>
        </p:txBody>
      </p:sp>
      <p:pic>
        <p:nvPicPr>
          <p:cNvPr id="25604" name="Picture 4" descr="Cats and Dogs image classification | Kaggle">
            <a:extLst>
              <a:ext uri="{FF2B5EF4-FFF2-40B4-BE49-F238E27FC236}">
                <a16:creationId xmlns:a16="http://schemas.microsoft.com/office/drawing/2014/main" id="{C1E8CB8A-4F2D-F771-CCC2-37266CE5D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" t="17761" r="3173" b="98"/>
          <a:stretch/>
        </p:blipFill>
        <p:spPr bwMode="auto">
          <a:xfrm>
            <a:off x="2903360" y="4596127"/>
            <a:ext cx="2221960" cy="19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A3AFD-7D69-B226-0682-BC4B51AABDFC}"/>
              </a:ext>
            </a:extLst>
          </p:cNvPr>
          <p:cNvSpPr txBox="1"/>
          <p:nvPr/>
        </p:nvSpPr>
        <p:spPr>
          <a:xfrm>
            <a:off x="7997686" y="325219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PP Telegraf" pitchFamily="2" charset="77"/>
              </a:rPr>
              <a:t>Labels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6CAF394-7892-DDD7-7E44-86E24759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3596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553AA-D38E-36BD-E1B9-B63D072AD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E68AAE3-45B0-6CD9-1C1D-9E213CE0B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</p:spPr>
        <p:txBody>
          <a:bodyPr/>
          <a:lstStyle/>
          <a:p>
            <a:r>
              <a:rPr lang="en-US" dirty="0">
                <a:latin typeface="PP Telegraf" pitchFamily="2" charset="77"/>
              </a:rPr>
              <a:t>Supervised learning</a:t>
            </a:r>
          </a:p>
        </p:txBody>
      </p:sp>
      <p:pic>
        <p:nvPicPr>
          <p:cNvPr id="1026" name="Picture 2" descr="Understanding Polynomial Regression!!! | by Abhigyan | Analytics Vidhya |  Medium">
            <a:extLst>
              <a:ext uri="{FF2B5EF4-FFF2-40B4-BE49-F238E27FC236}">
                <a16:creationId xmlns:a16="http://schemas.microsoft.com/office/drawing/2014/main" id="{9CEDF9F5-E8C6-B10F-67D9-700DD8B15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41"/>
          <a:stretch/>
        </p:blipFill>
        <p:spPr bwMode="auto">
          <a:xfrm>
            <a:off x="6530623" y="2088444"/>
            <a:ext cx="3836966" cy="389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eral Classification | Papers With Code">
            <a:extLst>
              <a:ext uri="{FF2B5EF4-FFF2-40B4-BE49-F238E27FC236}">
                <a16:creationId xmlns:a16="http://schemas.microsoft.com/office/drawing/2014/main" id="{442657CA-5FAF-3806-6EAF-D01DAD12F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74" y="2415821"/>
            <a:ext cx="3855230" cy="34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49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3AE3A-2B4E-4620-B033-0FFD3B356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F2EE1-1CED-CE54-7299-C8D7B800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P Telegraf" pitchFamily="2" charset="77"/>
              </a:rPr>
              <a:t>Unsupervised learning</a:t>
            </a:r>
          </a:p>
        </p:txBody>
      </p:sp>
      <p:pic>
        <p:nvPicPr>
          <p:cNvPr id="26628" name="Picture 4" descr="What is unsupervised machine learning? | Linedata">
            <a:extLst>
              <a:ext uri="{FF2B5EF4-FFF2-40B4-BE49-F238E27FC236}">
                <a16:creationId xmlns:a16="http://schemas.microsoft.com/office/drawing/2014/main" id="{66CD792C-705B-9F1E-2DFF-ECA8CCD3B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68" y="1680898"/>
            <a:ext cx="8107863" cy="412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956688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20754</TotalTime>
  <Words>1053</Words>
  <Application>Microsoft Macintosh PowerPoint</Application>
  <PresentationFormat>Widescreen</PresentationFormat>
  <Paragraphs>207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Courier New</vt:lpstr>
      <vt:lpstr>Neue Haas Grotesk Text Pro</vt:lpstr>
      <vt:lpstr>open sans</vt:lpstr>
      <vt:lpstr>PP Telegraf</vt:lpstr>
      <vt:lpstr>VanillaVTI</vt:lpstr>
      <vt:lpstr>Building a map of machine learning</vt:lpstr>
      <vt:lpstr>Building a map of machine learning artificial intelligence</vt:lpstr>
      <vt:lpstr>Goal of this talk</vt:lpstr>
      <vt:lpstr>Plan</vt:lpstr>
      <vt:lpstr>Plan</vt:lpstr>
      <vt:lpstr>What is machine learning?</vt:lpstr>
      <vt:lpstr>Supervised learning</vt:lpstr>
      <vt:lpstr>Supervised learning</vt:lpstr>
      <vt:lpstr>Unsupervised learning</vt:lpstr>
      <vt:lpstr>Unsupervised learning</vt:lpstr>
      <vt:lpstr>Reinforcement learning</vt:lpstr>
      <vt:lpstr>Reinforcement learning</vt:lpstr>
      <vt:lpstr>To recap</vt:lpstr>
      <vt:lpstr>Where does statistics fit into all of this?</vt:lpstr>
      <vt:lpstr>Inference and prediction</vt:lpstr>
      <vt:lpstr>“Statistics draws population inferences from a sample, and machine learning finds generalizable predictive patterns.”  Bzdok, D., Altman, N. &amp; Krzywinski, M. Statistics versus machine learning. Nat Methods 15, 233–234 (2018).</vt:lpstr>
      <vt:lpstr>So, is statistics the proper way of doing things?</vt:lpstr>
      <vt:lpstr>PowerPoint Presentation</vt:lpstr>
      <vt:lpstr>“All models are wrong, but some are useful.”  George E. P. Box</vt:lpstr>
      <vt:lpstr>Some middle-ground</vt:lpstr>
      <vt:lpstr>PowerPoint Presentation</vt:lpstr>
      <vt:lpstr>Question time</vt:lpstr>
      <vt:lpstr>Plan</vt:lpstr>
      <vt:lpstr>The machine learning process</vt:lpstr>
      <vt:lpstr>Define the problem</vt:lpstr>
      <vt:lpstr>Acquire the data</vt:lpstr>
      <vt:lpstr>Design the evaluation</vt:lpstr>
      <vt:lpstr>Example: how to evaluate a probabilistic forecasting model?</vt:lpstr>
      <vt:lpstr>Evaluating forecasts: mean and variance?</vt:lpstr>
      <vt:lpstr>Evaluating forecasts: multimodality?</vt:lpstr>
      <vt:lpstr>Evaluation can be hard. Get it wrong and everything else can be futile!</vt:lpstr>
      <vt:lpstr>Build a model</vt:lpstr>
      <vt:lpstr>Pause! How far did we get before discussing architectures and models?</vt:lpstr>
      <vt:lpstr>Key models</vt:lpstr>
      <vt:lpstr>Rules based systems</vt:lpstr>
      <vt:lpstr>Decision trees</vt:lpstr>
      <vt:lpstr>Gradient boosted trees</vt:lpstr>
      <vt:lpstr>Neural networks</vt:lpstr>
      <vt:lpstr>Neural networks</vt:lpstr>
      <vt:lpstr>Neural networks</vt:lpstr>
      <vt:lpstr>Neural network (Multi-layer perceptron)</vt:lpstr>
      <vt:lpstr>Training neural networks: back-propagation</vt:lpstr>
      <vt:lpstr>Training neural networks: visualized</vt:lpstr>
      <vt:lpstr>Not so fast…</vt:lpstr>
      <vt:lpstr>Iterate on the model</vt:lpstr>
      <vt:lpstr>Architectures – general principles</vt:lpstr>
      <vt:lpstr>Example – convolutional neural networks</vt:lpstr>
      <vt:lpstr>Question time</vt:lpstr>
      <vt:lpstr>Plan</vt:lpstr>
      <vt:lpstr>Example 1: GenCast forecasting</vt:lpstr>
      <vt:lpstr>Example 2: AlphaFold</vt:lpstr>
      <vt:lpstr>Example 3: language generation</vt:lpstr>
      <vt:lpstr>Example 3: language generation</vt:lpstr>
      <vt:lpstr>Example 4: jet stream analysis</vt:lpstr>
      <vt:lpstr>Machine learning gone wrong!</vt:lpstr>
      <vt:lpstr>Adversarial attacks</vt:lpstr>
      <vt:lpstr>Specification gaming</vt:lpstr>
      <vt:lpstr>Goal misgeneralisation</vt:lpstr>
      <vt:lpstr>Goal misgeneralisation</vt:lpstr>
      <vt:lpstr>Key take-aways</vt:lpstr>
      <vt:lpstr>Discussion and questions!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map of machine learning</dc:title>
  <dc:creator>Stuart Burrell</dc:creator>
  <cp:lastModifiedBy>Stuart Burrell</cp:lastModifiedBy>
  <cp:revision>15</cp:revision>
  <dcterms:created xsi:type="dcterms:W3CDTF">2024-02-07T12:04:16Z</dcterms:created>
  <dcterms:modified xsi:type="dcterms:W3CDTF">2024-02-22T13:04:39Z</dcterms:modified>
</cp:coreProperties>
</file>